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audio1.bin" ContentType="audio/unknown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1"/>
  </p:notesMasterIdLst>
  <p:handoutMasterIdLst>
    <p:handoutMasterId r:id="rId62"/>
  </p:handoutMasterIdLst>
  <p:sldIdLst>
    <p:sldId id="256" r:id="rId2"/>
    <p:sldId id="615" r:id="rId3"/>
    <p:sldId id="895" r:id="rId4"/>
    <p:sldId id="896" r:id="rId5"/>
    <p:sldId id="898" r:id="rId6"/>
    <p:sldId id="899" r:id="rId7"/>
    <p:sldId id="900" r:id="rId8"/>
    <p:sldId id="971" r:id="rId9"/>
    <p:sldId id="979" r:id="rId10"/>
    <p:sldId id="890" r:id="rId11"/>
    <p:sldId id="901" r:id="rId12"/>
    <p:sldId id="902" r:id="rId13"/>
    <p:sldId id="973" r:id="rId14"/>
    <p:sldId id="891" r:id="rId15"/>
    <p:sldId id="906" r:id="rId16"/>
    <p:sldId id="907" r:id="rId17"/>
    <p:sldId id="913" r:id="rId18"/>
    <p:sldId id="919" r:id="rId19"/>
    <p:sldId id="914" r:id="rId20"/>
    <p:sldId id="915" r:id="rId21"/>
    <p:sldId id="916" r:id="rId22"/>
    <p:sldId id="917" r:id="rId23"/>
    <p:sldId id="610" r:id="rId24"/>
    <p:sldId id="972" r:id="rId25"/>
    <p:sldId id="920" r:id="rId26"/>
    <p:sldId id="921" r:id="rId27"/>
    <p:sldId id="980" r:id="rId28"/>
    <p:sldId id="923" r:id="rId29"/>
    <p:sldId id="924" r:id="rId30"/>
    <p:sldId id="977" r:id="rId31"/>
    <p:sldId id="925" r:id="rId32"/>
    <p:sldId id="926" r:id="rId33"/>
    <p:sldId id="927" r:id="rId34"/>
    <p:sldId id="929" r:id="rId35"/>
    <p:sldId id="930" r:id="rId36"/>
    <p:sldId id="932" r:id="rId37"/>
    <p:sldId id="933" r:id="rId38"/>
    <p:sldId id="935" r:id="rId39"/>
    <p:sldId id="938" r:id="rId40"/>
    <p:sldId id="939" r:id="rId41"/>
    <p:sldId id="941" r:id="rId42"/>
    <p:sldId id="946" r:id="rId43"/>
    <p:sldId id="948" r:id="rId44"/>
    <p:sldId id="949" r:id="rId45"/>
    <p:sldId id="950" r:id="rId46"/>
    <p:sldId id="951" r:id="rId47"/>
    <p:sldId id="962" r:id="rId48"/>
    <p:sldId id="963" r:id="rId49"/>
    <p:sldId id="965" r:id="rId50"/>
    <p:sldId id="966" r:id="rId51"/>
    <p:sldId id="970" r:id="rId52"/>
    <p:sldId id="952" r:id="rId53"/>
    <p:sldId id="953" r:id="rId54"/>
    <p:sldId id="954" r:id="rId55"/>
    <p:sldId id="955" r:id="rId56"/>
    <p:sldId id="957" r:id="rId57"/>
    <p:sldId id="958" r:id="rId58"/>
    <p:sldId id="959" r:id="rId59"/>
    <p:sldId id="960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772E"/>
    <a:srgbClr val="FA4F9F"/>
    <a:srgbClr val="EFFF5D"/>
    <a:srgbClr val="FFBF8A"/>
    <a:srgbClr val="FAA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70" autoAdjust="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>
            <a:extLst>
              <a:ext uri="{FF2B5EF4-FFF2-40B4-BE49-F238E27FC236}">
                <a16:creationId xmlns:a16="http://schemas.microsoft.com/office/drawing/2014/main" id="{FC3E2CD7-3F3B-4BEE-9DCA-B9B24C5010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5" name="Rectangle 3">
            <a:extLst>
              <a:ext uri="{FF2B5EF4-FFF2-40B4-BE49-F238E27FC236}">
                <a16:creationId xmlns:a16="http://schemas.microsoft.com/office/drawing/2014/main" id="{E4F7A140-8652-444F-8684-F697408C14E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6" name="Rectangle 4">
            <a:extLst>
              <a:ext uri="{FF2B5EF4-FFF2-40B4-BE49-F238E27FC236}">
                <a16:creationId xmlns:a16="http://schemas.microsoft.com/office/drawing/2014/main" id="{A02A3C35-7864-49CA-8EFB-61014890383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3637" name="Rectangle 5">
            <a:extLst>
              <a:ext uri="{FF2B5EF4-FFF2-40B4-BE49-F238E27FC236}">
                <a16:creationId xmlns:a16="http://schemas.microsoft.com/office/drawing/2014/main" id="{558260B3-A348-48DC-B731-9D1615D1163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C3367C-B739-44BC-BFB2-97D9E11CA8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2E0296A-0924-4D7C-836F-7444C2E21B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84CB320-341B-408C-8E83-8C0493294C8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F3AECAF-0E23-4B11-90AC-82124F150556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C1507955-9A9F-4448-8153-0E02F1F3E15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54E6F885-91AF-47FD-99B5-3B1D0FBB9A3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-6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8CD290AA-F1FE-47F6-98B9-FD69D93433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BCA670D-7E3B-46FB-8799-6349FF4602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6A24B953-841E-4A03-9F0E-83F352010B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9ABB78-88B6-49DE-B6F7-7311DDD6ECF0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23C4D60-963E-4F32-BA21-B825F5CCA3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198FD6D-3EC4-424C-9A8D-2B303FACA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0060A4A-87DD-4EDD-A894-8298735DAA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0618650-0E13-4232-AB66-23D820A731AF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A2F5D84-70B3-40E1-8FEC-2D35229F999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3508432-BA0F-41A9-8540-8C0E20AF8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BEE3C6B4-75E7-4AC6-9CCC-A72A071FE6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3C4784-125B-404A-A1AC-27F816723C5D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8D2E467-C557-436C-B197-B8CA2D84928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A1C378B-E560-497B-8913-DFD56ED23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297F2D9-D505-4523-852E-9A4F2690AE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3B65BE-F478-44F1-8AB8-3AACB8D525CE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D735E59-80FE-4C87-8345-627B6FE786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C1175A8-9DBF-4B35-9DA4-5A01B9405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9C6A81F7-9AE9-44FD-88DF-72F7139A0F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95A3F73-9B28-40DA-B00F-5F8497DC4818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B94C74A-803C-4685-97D5-AFE29A7BB6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03C7F85-5F82-4A75-ABE2-AF4A6883A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20CB0644-29AA-4290-A4E0-6A853AEF2A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E20E72A-9B20-4CD6-960A-C90ABE22DDC6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0F29F1C-4CFB-4397-80D6-243D5985828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1F586DC-38F3-434A-9AA7-5BDCF8117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6D1BC7A3-1EBF-4B15-9CC5-57AD72ED9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F3983F-E93D-46E8-87CC-4CD98A35DFEB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A6C5D49-636E-4F40-8A65-F92BE13D9B6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1854A6C-2E4D-4276-AA7E-EEC55608B9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29F44EF9-A894-448F-ADF9-4C5E6035C7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AAC7DB-B762-4FEF-9AB4-A63B50CA708C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5A5BE0E-9401-47FB-BA25-791B7B22F9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A068FEC8-0174-4890-BF93-3673D3372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23CF290-46D2-43C5-A74B-64E1B5B7A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2C73918-809A-40A0-9F78-8682830E5332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2DCCC959-A422-449F-8619-ABCBEBA786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48B9EE8-A919-493D-B192-6328ACB28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285E2D2B-52B6-4EFD-A40D-53B8885DD0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95FC12-26FB-45D8-8E4B-878C28E9D194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75F30C8-0C8D-4853-9BE4-C112AAB3917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F72518A-95F7-4B54-8B6A-170BE382D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9F14A88-BC59-4098-83AE-4E09327AC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9518FC2-011B-448C-9FA4-FBF372D73A47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0CEC7B7-8009-44A9-A838-F139EB2B59F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98F29F3C-9245-4889-8290-129D6FDB4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767DEDB8-4F55-4B8D-8B78-75CDD87786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86D437-35BE-44A8-BAAD-777EDA7CA430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86465A4-7866-48D6-A3BB-8E6C3B4915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35580786-1669-469B-A53C-241A43913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2CB6315-4F03-4283-9A2E-90F551F12D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8D7701-0D53-4980-9A00-D9724200537B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82358070-FF2D-4CD6-AB7C-DCBF0AF448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A6273A7-53DB-441B-949C-35ED5BCA5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B1C2301B-AA05-431A-BDA8-5561835A6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E12A72-5B44-4922-8D68-744EEE15A7B5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AD10262-ED7F-423B-9948-C7313F8D0B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522C3CA-5AE9-4A55-94D3-3739FB208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E5085C24-CF07-4E0B-93A2-8B8A22C3BC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29E30C-579B-45D3-8D61-E5A06D284F20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5C37131A-97E5-4369-91A0-0BF9A6759A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01DCF3E9-5303-4F3B-8546-10770090CF7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D1486F3-EA52-4E5F-B4DD-87C86CE72E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B01DD6-0DDA-4A6D-94AB-687D379420E8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964DA4E-A03D-4E9D-9902-86301B3B2F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CC57F251-A3A2-44EC-977E-285B6701E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2B4F365E-ED2D-4746-B8E7-C206919CCA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D88D27-1319-4C22-B4FC-D8489A03E481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B041813D-F8B0-42C3-854D-5FED8A7E3E9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FAA2069C-2333-40BD-8948-AFD661F42B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6E685E02-68D5-4012-8DB5-79CBEFBCB5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743E68FF-D3B4-46CD-89B9-A27E01C2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D092E14C-482F-4E44-A997-458F7BD08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F0F1A8-C277-4099-9A83-324075FC9011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C515A5EA-A2E0-46A3-AA38-4563963BD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C91B5B-0123-4043-9D44-01DA32981E64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0E9C3DF0-CD35-4A06-8E9D-47909EE8E97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16E2575-75DD-403D-B276-EFCC34559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5A9FB5BD-2B44-45D6-8098-3A22E6BC2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2392632-BD95-4927-A658-622063850202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8AB8144-4BD4-4114-AEFE-DC9B0D140EA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338A4626-5910-425A-866F-93867FE83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E66B47EA-08E2-45E1-B896-6042C80A6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B58934-8558-4946-BE47-5B8E9DCEF321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122C5918-EF9A-4B55-936F-1DEDC3F3E6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CD54BD9B-0F39-42CA-9E59-3CA74E944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A3C0F0F5-D60C-418E-9A64-844E8F2684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09974A-9AFD-4C29-932E-1D45708DFB24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7D8907A-A08D-4D1A-979A-DD189B22AA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7A105C3E-EB1E-4E99-AF97-8C181597D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75B7A45C-DE56-4139-AB07-A9FF01385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A513C1-1CE0-443C-8B8C-3E2015866C3D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181BAC2-3A85-4B44-8F2A-C3A378B4FA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A555AA2F-4EC6-4C89-92D6-8CBA60F4B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F956C1B-CA82-4A1B-B962-A14349B0CA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EBCB18-D9A6-4F3D-82B0-2953C5D22C5E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D1C740A-EBE3-4829-91ED-49B8CDB6F39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FCCD1D9-223B-4543-82A0-3565670E2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3B33EF5F-3366-4FBB-80FF-4CC07C3926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9E3D86-9F86-42F0-9F92-2FB121A481BC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39BAF23-D3BF-4BA9-964D-BCB708C86A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2A6B9C83-4FBB-4916-BB27-75F9ECF0A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E1FE2004-133B-45B9-AAC3-A93E346F07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AA5ABB6-A31E-4FC7-88D3-9E1310364D38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EB5825A-ED33-4AC1-B10B-82304CC777F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960FD804-58B4-4E88-B4A2-C4F8C2E0EC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EEFB7BF9-3C6F-4C03-AF06-B52171779A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011EF88-D3B6-4B5C-B76A-FC4422FF872B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F5342AA3-E92C-4151-9897-B8F394C780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89D1B3E-0F90-4200-8466-383DBFD77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B3F33D9C-C42E-44BA-9709-2482DD2047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95F8B7-3615-4B84-AC23-5D99607C7559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51F13FFB-676F-440D-B7C0-EDAC377C7A1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F18D7964-280C-47EC-94F1-A6044EA48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6100ABFB-D37D-4B3B-9332-FA0F2ABF3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B9CDFE-7686-451F-8299-74AD5E8FB28C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9F7B52D9-EB57-44A3-825D-A93F6E65B2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410CC8E4-5D7A-4E12-8CCA-E701CEC69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CFFCDB4-520F-454C-95B6-61FC96C192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17B3E8-12B6-450C-B209-D1C3BCE473C3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3E820113-A31C-4B08-85A1-0A430203CB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109658A8-7CE8-4C3E-B648-DFFD83492B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A13F9CA9-A88D-4E09-89F6-9D0953DFE8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01CA012-586A-4C5B-B7F4-5304AA0365E8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9DAE594F-A07F-4434-B667-6F49B7E81C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4CBF8FF7-92D1-466D-947E-7BFCEC997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DFA879B0-E0B6-4B0A-BFC7-AC69FE5F8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CC47D3-2498-442D-B743-23DA85BC35C8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79A9CFA3-74F8-4C14-9DFB-182D41D9B5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6945E149-559F-48D0-B490-04FF7D8F6F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01CCCCCC-24C4-4879-9584-5D86DBD6B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13B1EB-F3A5-47CF-978F-E4A448DEEAE9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09B5E19C-E9C4-458B-A2BC-1A5F7897A3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CAC341B2-6B82-411E-A33C-5EB42DB6B4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40D721A-8933-47B5-9D3A-1007CCE11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EF434F-C7E4-4266-8FA1-AE988FD67029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B4BCDA6-1997-44FC-99E2-6DC4C467CE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B5083F5-8886-41DC-A3D6-F171626F3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61E3D87A-1A4E-4A39-BBA4-BE522E31CE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4834515-2CFE-443C-AF61-8618E69F2702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CF7A1C0F-F5C5-4F1D-990D-42E57C5327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7F7B37FE-55FD-4456-997B-3C209F4092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12C4777-4486-4286-8579-1BDAFB314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BC477C-8636-41B2-872B-C511EE79BBB0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2DB6126-D229-4843-AF82-2076AF9C4A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ED7F9AE9-E467-4CEB-943F-72E768D39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63C7A278-D5D7-45E2-929C-3C93289DCF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4593C6E-0466-4F21-924B-E99F1C275F3A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68BE44F7-904F-40C1-B267-0F1E550B38E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0AD36A5-3768-444D-8CB3-1C2F8475C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C28BEAE5-3BE1-4D52-B9C3-97ADF4A485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797BA3-D2DB-4202-9B0A-15C62FE73B82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0AAEE871-7957-4066-B5FF-4C60CB5BD3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A02A8DA4-4581-4DCC-BBD5-7B89EFA8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002CFF19-C35C-49F9-BCF5-F4F60E1929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0FD4A18-6722-4E4C-A4ED-0D0514A5C41C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8DB9264-199F-4772-8865-474878ACFC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6B7592BF-8D12-4884-B324-B80D0562D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CB7A89C3-6ADE-4045-ABA4-B4B5AB073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D4E0E-4684-4A9D-A41F-98CD1E119440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8C616756-A5C3-4EE2-B6C4-4FE7E38DEE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C90AA03D-4DA8-4405-AA43-BE6DDDA8D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0B353076-56EB-41FC-8F46-F8AC56EE39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18F531-6985-47E2-AFEC-3F1491F1519A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FB85A83A-55C0-4941-A5AE-A07A49F7EC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52D6D691-FF8A-40E5-94B1-49521A856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7129C8C5-C511-4D9E-BFC2-057B74AB9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B7DAFC3-8A85-4724-8A09-B45AF5700357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38ACA7D8-D7D8-45FC-93A9-E35604FAFE6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2E3325BB-D566-417C-BE05-DBEE3B88B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C023CB04-C74C-48CB-8199-67CF64E658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961B9AC-8DEC-4A0D-9E2C-8A6C99AA819A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A1670D6D-000A-4891-84FD-4B0DF5A6C0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290C1DBC-D3E8-4C0B-8911-1D40E9B0D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A86922B3-532B-48E8-AC74-A290E64F96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402871-649A-407F-8314-ACF3FD70C3E3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3D88120E-AD06-43DB-94FF-6774962B8C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6D8E8FD-F7DE-4BA8-BA40-91C370283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09E513D4-22B4-4EA3-9843-0EC7F9F7E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5827C5-580E-4E87-BD3D-B6203F4B1E34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8CC9B4D-2B0B-43BA-BDC7-FC4EC9ACE39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3241BB6-095E-4D75-9622-3BA26E6A7E2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13FD8B6B-395D-4B03-9FF3-63F5ECA76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3C3EBB-4B12-4F0A-8BDE-6E98922605C9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56FE76AE-D444-4536-BE59-8A4BE4CAD0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31B2884B-9BA2-4AE6-B7AA-0D14FF4853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6EDA6270-D3AF-41E5-B4CF-FA59296D00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538C60-C656-4C75-9BAB-B7807ECC2B14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B43DFB7-5693-46B5-A860-9237684A4BD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5259500-FC65-438F-B8A5-BC37F1409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18CFDC6A-9C21-44FA-B514-2D1967298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90A85D7-BA7A-47A4-8BCA-936976133884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814E434-CF0B-4ABB-878C-4E97AFA169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584274BD-CA2F-4556-9532-87E99A919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1E4123F6-3749-4C86-9BE2-2DC24AF981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DFBACE-D3B1-4B2E-B5E7-0B0EE79D928B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63207E0A-03E6-4F60-8A94-E77C647063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635FEF8C-4E86-462D-BE4E-90D274A3C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CB19C23-CF8C-4B26-B0B2-850F7FA5D0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43D166-1179-4B24-9960-BB455F250645}" type="slidenum">
              <a:rPr lang="en-US" altLang="en-US" smtClean="0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C8AF254C-F89D-4E49-B3FB-2E0B646ADE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D842E665-4886-4BA6-9869-466155595A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3715F1E-1668-49BD-AC03-B997BF354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FAD8FB-A4DD-426A-B518-7BD2043C9386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4D42FDE-160F-4A10-BFCE-50E3B9824D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DD36639-1440-4C23-B055-94F2A66E66E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4013FEB-41F2-487C-8DAB-037A7DCEFB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B741B4-4C56-4A49-9AB5-C8F501B35179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9507465-8C5A-47B6-82B0-4BE0F3BC702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18E2EF2-09BF-4845-811E-5E0FEC18557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47109406-3142-4A5A-93DF-C870C5163D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76A927-9EB1-4F77-9A5F-EF619AADCEFA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B577CF0-3E16-4087-BABB-274750A52B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ED9A35EF-A65C-4C7F-84CD-AE5C13291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7BE4000-5DBC-4522-A029-E5648559CF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E2ED26-F807-4ED7-8B17-629BAA3E74D3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AF0AF4C-FFAB-4B88-B677-E7DCF88DA17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78A83FF-3418-4360-9ADE-6D78DD3B4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618F1CE-628C-4340-9D56-A1E535960C28}"/>
              </a:ext>
            </a:extLst>
          </p:cNvPr>
          <p:cNvGrpSpPr>
            <a:grpSpLocks/>
          </p:cNvGrpSpPr>
          <p:nvPr/>
        </p:nvGrpSpPr>
        <p:grpSpPr bwMode="auto">
          <a:xfrm>
            <a:off x="0" y="-14288"/>
            <a:ext cx="9155113" cy="6884988"/>
            <a:chOff x="0" y="-9"/>
            <a:chExt cx="5767" cy="433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292C7F6-7637-451E-B047-854555A887D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61 h 4320"/>
                <a:gd name="T2" fmla="*/ 1737 w 1737"/>
                <a:gd name="T3" fmla="*/ 457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61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64D26A3-9E52-4E33-8A3B-EBBE6AD51BF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0 h 4320"/>
                <a:gd name="T2" fmla="*/ 1737 w 1737"/>
                <a:gd name="T3" fmla="*/ 4491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5EC106F-8620-42B9-B88C-2F8A667DC072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87 h 4420"/>
                <a:gd name="T2" fmla="*/ 1739 w 1739"/>
                <a:gd name="T3" fmla="*/ 2991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87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50603F1-9D22-4867-9F1C-710AFA167766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79 h 4338"/>
                <a:gd name="T4" fmla="*/ 2080 w 2080"/>
                <a:gd name="T5" fmla="*/ 4079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85718C3-4E2C-453D-AD17-6F7E91F0BE09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01F00AC-5024-46A8-8033-D54DEA52527D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EE34AEF-18BB-437F-9DAC-A6837462A97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239871E-EA85-4983-9590-F0D0DE2161C1}"/>
                </a:ext>
              </a:extLst>
            </p:cNvPr>
            <p:cNvSpPr>
              <a:spLocks/>
            </p:cNvSpPr>
            <p:nvPr/>
          </p:nvSpPr>
          <p:spPr bwMode="hidden">
            <a:xfrm rot="-2895842">
              <a:off x="-984" y="1041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463ED16-3408-4B86-B78D-8943976CB73B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99201E5-8D96-4D2D-986A-FDE6B8BA6E0D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E5C154C-88C2-4465-A31B-2D4FA802BAB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>
                <a:gd name="T0" fmla="*/ 0 w 1089"/>
                <a:gd name="T1" fmla="*/ 2265 h 2285"/>
                <a:gd name="T2" fmla="*/ 1030 w 1089"/>
                <a:gd name="T3" fmla="*/ 0 h 2285"/>
                <a:gd name="T4" fmla="*/ 1089 w 1089"/>
                <a:gd name="T5" fmla="*/ 0 h 2285"/>
                <a:gd name="T6" fmla="*/ 37 w 1089"/>
                <a:gd name="T7" fmla="*/ 2285 h 2285"/>
                <a:gd name="T8" fmla="*/ 0 w 1089"/>
                <a:gd name="T9" fmla="*/ 2265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7E791DE4-FAD5-40CC-8406-D71619ED1B2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41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CED233-7657-431A-BDB8-DC521177181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2" y="2487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55E91BE-6487-43AA-848B-897BAC567DC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0" y="2487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6FB39C91-7A7F-483F-85DA-54379D00E6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44" y="2487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610471C-CFE8-40B8-813B-181C11F8A21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20" y="2487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5A152611-CA00-4C9F-A363-976ACBD72041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7" y="2456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BEDEA67-8FCC-4A0D-B8D5-44B10334EB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3" y="2449"/>
              <a:ext cx="1036" cy="420"/>
            </a:xfrm>
            <a:custGeom>
              <a:avLst/>
              <a:gdLst>
                <a:gd name="T0" fmla="*/ 1027 w 1036"/>
                <a:gd name="T1" fmla="*/ 0 h 420"/>
                <a:gd name="T2" fmla="*/ 0 w 1036"/>
                <a:gd name="T3" fmla="*/ 417 h 420"/>
                <a:gd name="T4" fmla="*/ 24 w 1036"/>
                <a:gd name="T5" fmla="*/ 420 h 420"/>
                <a:gd name="T6" fmla="*/ 1036 w 1036"/>
                <a:gd name="T7" fmla="*/ 16 h 420"/>
                <a:gd name="T8" fmla="*/ 1027 w 1036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2F52CF5-B6D5-4BFD-AAFD-EE1C19CB3AB5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1486" y="2417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ABCE0791-D9E2-4D18-81A6-76EB5BA861CD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766" y="2417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F94972B-8424-496E-81CE-63F416877AB3}"/>
                </a:ext>
              </a:extLst>
            </p:cNvPr>
            <p:cNvSpPr>
              <a:spLocks/>
            </p:cNvSpPr>
            <p:nvPr/>
          </p:nvSpPr>
          <p:spPr bwMode="invGray">
            <a:xfrm rot="18897039" flipH="1">
              <a:off x="31" y="2385"/>
              <a:ext cx="1034" cy="487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41C5F8C9-D648-4F39-880B-F9A49F056598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576" y="2441"/>
              <a:ext cx="3552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75D9B2DF-B371-4DA7-95E9-E03E1DA34069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240" y="2441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9D110-D8B2-4980-9865-8FF758C1CB29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036" y="2489"/>
              <a:ext cx="1332" cy="383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7B0DE993-0D92-4EC7-83AC-6125BFA6D7D2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984" y="2441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D9094F9-6267-4D36-967E-42BA5809E067}"/>
                </a:ext>
              </a:extLst>
            </p:cNvPr>
            <p:cNvSpPr>
              <a:spLocks/>
            </p:cNvSpPr>
            <p:nvPr/>
          </p:nvSpPr>
          <p:spPr bwMode="invGray">
            <a:xfrm flipH="1" flipV="1">
              <a:off x="3456" y="2441"/>
              <a:ext cx="2304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688B50C9-D9AB-4B5D-B577-CA06530CF5C4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0" y="2462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26F98F46-B5FE-4794-882E-29934823E9A0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2880"/>
              <a:ext cx="5760" cy="57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39B11727-C2C9-48EA-A412-F8F48BDD563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408"/>
              <a:ext cx="5760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pic>
          <p:nvPicPr>
            <p:cNvPr id="34" name="Picture 32" descr="BTZBUL1A">
              <a:extLst>
                <a:ext uri="{FF2B5EF4-FFF2-40B4-BE49-F238E27FC236}">
                  <a16:creationId xmlns:a16="http://schemas.microsoft.com/office/drawing/2014/main" id="{11276C88-ED3C-4326-923D-DBE792265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" y="1650"/>
              <a:ext cx="20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77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1676400" y="19050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6178" name="Rectangle 34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4572000"/>
            <a:ext cx="6400800" cy="1679575"/>
          </a:xfrm>
        </p:spPr>
        <p:txBody>
          <a:bodyPr anchor="ctr"/>
          <a:lstStyle>
            <a:lvl1pPr marL="0" indent="0" algn="ctr">
              <a:buFont typeface="Wingdings" pitchFamily="-64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197016A3-43F6-4A1D-99E4-B686A611A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6F36B202-3F90-4071-B734-704A6E7C94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3E7FE799-70B7-4189-8D9D-86EFEAF843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12C3EE3-E5B0-41DF-A3B4-E86BE4DC1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57704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6DEF0FA5-395A-46D9-BD9C-D2887A581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583778CC-2B91-4488-86F4-D6719FBF02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F8C3B9F0-43A4-4B14-9361-DCCD496978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2A824-0040-4512-BD03-B4FAA4519A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376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65138"/>
            <a:ext cx="1943100" cy="5630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65138"/>
            <a:ext cx="5676900" cy="5630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8C87551B-D235-405A-90E8-25BAFD300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D14AF26B-314A-4E07-BEF6-FC7A573398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62625538-D08E-41AD-B810-7C87E693B0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29AD5-F3E0-41EE-A090-98F24AAABD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4361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B5209627-722D-4291-93A5-38E7C04EFA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D7647A6C-8BD9-43CF-8F0F-EDFC374C7D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CA5C5FDC-72EB-4D8B-B6B3-51F326C7AA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039D2-512B-450D-9582-274D533F27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5271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FDF77DEB-1CE0-4710-88F1-ABDADC3A78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DB8F4FBD-A8BA-47FC-8DFC-B178FFACAB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D14C7D06-7FCF-40DE-A395-98180B80C4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FAEA3-D129-4FB3-845D-6CE6BBFF1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56819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4EFE9870-6136-4FCB-8B7B-BAA4D0AF4E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4A3CE78F-035C-4D33-BF64-818410C4BB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E94003FA-6020-4D15-A30B-193BFDC769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BC989-7DD0-4C48-9D00-37433DDED6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1454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F73F902B-98CB-40FA-A663-3289EEADA2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50BB2B3C-BD57-4EC0-BCA5-A870F17620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34">
            <a:extLst>
              <a:ext uri="{FF2B5EF4-FFF2-40B4-BE49-F238E27FC236}">
                <a16:creationId xmlns:a16="http://schemas.microsoft.com/office/drawing/2014/main" id="{BFA90568-FD27-42F5-8C1A-48977F4A56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5A3AB-1F8C-48CD-92A7-0BC71E6C9A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47243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2">
            <a:extLst>
              <a:ext uri="{FF2B5EF4-FFF2-40B4-BE49-F238E27FC236}">
                <a16:creationId xmlns:a16="http://schemas.microsoft.com/office/drawing/2014/main" id="{F4058D7A-A66C-4B57-B362-BC1B929534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8A015DA2-C755-4E96-9811-EB2BF2161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4">
            <a:extLst>
              <a:ext uri="{FF2B5EF4-FFF2-40B4-BE49-F238E27FC236}">
                <a16:creationId xmlns:a16="http://schemas.microsoft.com/office/drawing/2014/main" id="{D6ECD2ED-BB17-40C9-B7E0-37F6D1E0CD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F2E92-578B-4E44-AD2D-9A41E09B93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65469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>
            <a:extLst>
              <a:ext uri="{FF2B5EF4-FFF2-40B4-BE49-F238E27FC236}">
                <a16:creationId xmlns:a16="http://schemas.microsoft.com/office/drawing/2014/main" id="{27275B6E-10DF-4AB3-932D-E1D10470A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254C2E04-FF1C-4CA2-BCDE-9FBE1C34B9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D00A5B4D-A1F8-4B0F-8B3B-80632BE8C2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94EA2-8291-4496-A5B7-8B622736EE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83967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2CBFD37F-70AA-45A5-8CFF-757EEE1FD6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4D6D768F-A935-4B19-9FF3-D99425DB5F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4E808276-41BA-4839-89AE-7B5373C6BB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5CA0D-389F-49A6-BB2B-F5280AA967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090161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2E3AF7B9-4F12-42E6-84C6-3F5BAA50D1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C5ED0D20-CFA5-4748-91E6-78FDB3309B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25AC9693-21A2-4D8B-9D36-67CD78BB5F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8FC1A-C740-4CB4-AFA9-184FF46C47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47550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3F25CBF4-D2B7-4484-A351-E0F8FD1658A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7405688"/>
            <a:chOff x="0" y="-9"/>
            <a:chExt cx="5760" cy="4665"/>
          </a:xfrm>
        </p:grpSpPr>
        <p:sp>
          <p:nvSpPr>
            <p:cNvPr id="1032" name="Freeform 3">
              <a:extLst>
                <a:ext uri="{FF2B5EF4-FFF2-40B4-BE49-F238E27FC236}">
                  <a16:creationId xmlns:a16="http://schemas.microsoft.com/office/drawing/2014/main" id="{A450EAB8-B550-4CFF-9A21-3B45A9B338D8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-5"/>
              <a:ext cx="1737" cy="4333"/>
            </a:xfrm>
            <a:custGeom>
              <a:avLst/>
              <a:gdLst>
                <a:gd name="T0" fmla="*/ 494 w 1737"/>
                <a:gd name="T1" fmla="*/ 4561 h 4320"/>
                <a:gd name="T2" fmla="*/ 1737 w 1737"/>
                <a:gd name="T3" fmla="*/ 4573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561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" name="Freeform 4">
              <a:extLst>
                <a:ext uri="{FF2B5EF4-FFF2-40B4-BE49-F238E27FC236}">
                  <a16:creationId xmlns:a16="http://schemas.microsoft.com/office/drawing/2014/main" id="{818B01E6-6052-4C19-B581-79230665C24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-7"/>
              <a:ext cx="1737" cy="4329"/>
            </a:xfrm>
            <a:custGeom>
              <a:avLst/>
              <a:gdLst>
                <a:gd name="T0" fmla="*/ 494 w 1737"/>
                <a:gd name="T1" fmla="*/ 4480 h 4320"/>
                <a:gd name="T2" fmla="*/ 1737 w 1737"/>
                <a:gd name="T3" fmla="*/ 4491 h 4320"/>
                <a:gd name="T4" fmla="*/ 524 w 1737"/>
                <a:gd name="T5" fmla="*/ 0 h 4320"/>
                <a:gd name="T6" fmla="*/ 0 w 1737"/>
                <a:gd name="T7" fmla="*/ 7 h 4320"/>
                <a:gd name="T8" fmla="*/ 494 w 1737"/>
                <a:gd name="T9" fmla="*/ 448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Freeform 5">
              <a:extLst>
                <a:ext uri="{FF2B5EF4-FFF2-40B4-BE49-F238E27FC236}">
                  <a16:creationId xmlns:a16="http://schemas.microsoft.com/office/drawing/2014/main" id="{7BD46127-8EDB-46B0-A376-1E6A8CC88CC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-4"/>
              <a:ext cx="1739" cy="4330"/>
            </a:xfrm>
            <a:custGeom>
              <a:avLst/>
              <a:gdLst>
                <a:gd name="T0" fmla="*/ 494 w 1739"/>
                <a:gd name="T1" fmla="*/ 2987 h 4420"/>
                <a:gd name="T2" fmla="*/ 1739 w 1739"/>
                <a:gd name="T3" fmla="*/ 2991 h 4420"/>
                <a:gd name="T4" fmla="*/ 524 w 1739"/>
                <a:gd name="T5" fmla="*/ 0 h 4420"/>
                <a:gd name="T6" fmla="*/ 0 w 1739"/>
                <a:gd name="T7" fmla="*/ 7 h 4420"/>
                <a:gd name="T8" fmla="*/ 494 w 1739"/>
                <a:gd name="T9" fmla="*/ 2987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D7CDEEB5-9CFA-4C0F-A0A4-C00BCE42023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-9"/>
              <a:ext cx="2080" cy="4324"/>
            </a:xfrm>
            <a:custGeom>
              <a:avLst/>
              <a:gdLst>
                <a:gd name="T0" fmla="*/ 0 w 2080"/>
                <a:gd name="T1" fmla="*/ 7 h 4338"/>
                <a:gd name="T2" fmla="*/ 1870 w 2080"/>
                <a:gd name="T3" fmla="*/ 4079 h 4338"/>
                <a:gd name="T4" fmla="*/ 2080 w 2080"/>
                <a:gd name="T5" fmla="*/ 4079 h 4338"/>
                <a:gd name="T6" fmla="*/ 1033 w 2080"/>
                <a:gd name="T7" fmla="*/ 0 h 4338"/>
                <a:gd name="T8" fmla="*/ 0 w 2080"/>
                <a:gd name="T9" fmla="*/ 7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7" name="Freeform 7">
              <a:extLst>
                <a:ext uri="{FF2B5EF4-FFF2-40B4-BE49-F238E27FC236}">
                  <a16:creationId xmlns:a16="http://schemas.microsoft.com/office/drawing/2014/main" id="{F72EBC22-CD16-41D8-BAC4-F685F8D9743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17" y="97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28" name="Freeform 8">
              <a:extLst>
                <a:ext uri="{FF2B5EF4-FFF2-40B4-BE49-F238E27FC236}">
                  <a16:creationId xmlns:a16="http://schemas.microsoft.com/office/drawing/2014/main" id="{F1E63EAB-86EC-45F3-98CF-7B3B91921A70}"/>
                </a:ext>
              </a:extLst>
            </p:cNvPr>
            <p:cNvSpPr>
              <a:spLocks/>
            </p:cNvSpPr>
            <p:nvPr/>
          </p:nvSpPr>
          <p:spPr bwMode="hidden">
            <a:xfrm rot="2702961" flipH="1">
              <a:off x="810" y="766"/>
              <a:ext cx="2544" cy="1008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29" name="Freeform 9">
              <a:extLst>
                <a:ext uri="{FF2B5EF4-FFF2-40B4-BE49-F238E27FC236}">
                  <a16:creationId xmlns:a16="http://schemas.microsoft.com/office/drawing/2014/main" id="{EE8D75BF-6069-4CE6-B8E8-CD2A80A7819F}"/>
                </a:ext>
              </a:extLst>
            </p:cNvPr>
            <p:cNvSpPr>
              <a:spLocks/>
            </p:cNvSpPr>
            <p:nvPr/>
          </p:nvSpPr>
          <p:spPr bwMode="hidden">
            <a:xfrm>
              <a:off x="83" y="49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30" name="Freeform 10">
              <a:extLst>
                <a:ext uri="{FF2B5EF4-FFF2-40B4-BE49-F238E27FC236}">
                  <a16:creationId xmlns:a16="http://schemas.microsoft.com/office/drawing/2014/main" id="{B10D5812-7C2E-4AB0-A1B0-05D11D4A3504}"/>
                </a:ext>
              </a:extLst>
            </p:cNvPr>
            <p:cNvSpPr>
              <a:spLocks/>
            </p:cNvSpPr>
            <p:nvPr userDrawn="1"/>
          </p:nvSpPr>
          <p:spPr bwMode="hidden">
            <a:xfrm rot="-2895842">
              <a:off x="-984" y="1041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31" name="Freeform 11">
              <a:extLst>
                <a:ext uri="{FF2B5EF4-FFF2-40B4-BE49-F238E27FC236}">
                  <a16:creationId xmlns:a16="http://schemas.microsoft.com/office/drawing/2014/main" id="{45043FC5-FF57-456B-954B-35278381B089}"/>
                </a:ext>
              </a:extLst>
            </p:cNvPr>
            <p:cNvSpPr>
              <a:spLocks/>
            </p:cNvSpPr>
            <p:nvPr/>
          </p:nvSpPr>
          <p:spPr bwMode="hidden">
            <a:xfrm rot="-2305141">
              <a:off x="1331" y="913"/>
              <a:ext cx="3594" cy="1735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32" name="Freeform 12">
              <a:extLst>
                <a:ext uri="{FF2B5EF4-FFF2-40B4-BE49-F238E27FC236}">
                  <a16:creationId xmlns:a16="http://schemas.microsoft.com/office/drawing/2014/main" id="{243C959F-7E8B-494A-8B67-C1A516F7F96F}"/>
                </a:ext>
              </a:extLst>
            </p:cNvPr>
            <p:cNvSpPr>
              <a:spLocks/>
            </p:cNvSpPr>
            <p:nvPr/>
          </p:nvSpPr>
          <p:spPr bwMode="hidden">
            <a:xfrm rot="2084418" flipH="1">
              <a:off x="1859" y="865"/>
              <a:ext cx="3504" cy="1536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33" name="Freeform 13">
              <a:extLst>
                <a:ext uri="{FF2B5EF4-FFF2-40B4-BE49-F238E27FC236}">
                  <a16:creationId xmlns:a16="http://schemas.microsoft.com/office/drawing/2014/main" id="{412EDCC4-F55C-47B1-88B5-56353F675EC0}"/>
                </a:ext>
              </a:extLst>
            </p:cNvPr>
            <p:cNvSpPr>
              <a:spLocks/>
            </p:cNvSpPr>
            <p:nvPr/>
          </p:nvSpPr>
          <p:spPr bwMode="hidden">
            <a:xfrm>
              <a:off x="4250" y="-7"/>
              <a:ext cx="1089" cy="2285"/>
            </a:xfrm>
            <a:custGeom>
              <a:avLst/>
              <a:gdLst>
                <a:gd name="T0" fmla="*/ 0 w 1089"/>
                <a:gd name="T1" fmla="*/ 2265 h 2285"/>
                <a:gd name="T2" fmla="*/ 1030 w 1089"/>
                <a:gd name="T3" fmla="*/ 0 h 2285"/>
                <a:gd name="T4" fmla="*/ 1089 w 1089"/>
                <a:gd name="T5" fmla="*/ 0 h 2285"/>
                <a:gd name="T6" fmla="*/ 37 w 1089"/>
                <a:gd name="T7" fmla="*/ 2285 h 2285"/>
                <a:gd name="T8" fmla="*/ 0 w 1089"/>
                <a:gd name="T9" fmla="*/ 2265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9" h="2285">
                  <a:moveTo>
                    <a:pt x="0" y="2265"/>
                  </a:moveTo>
                  <a:cubicBezTo>
                    <a:pt x="438" y="996"/>
                    <a:pt x="865" y="377"/>
                    <a:pt x="1030" y="0"/>
                  </a:cubicBezTo>
                  <a:cubicBezTo>
                    <a:pt x="1030" y="0"/>
                    <a:pt x="1059" y="0"/>
                    <a:pt x="1089" y="0"/>
                  </a:cubicBezTo>
                  <a:cubicBezTo>
                    <a:pt x="565" y="834"/>
                    <a:pt x="181" y="1853"/>
                    <a:pt x="37" y="2285"/>
                  </a:cubicBezTo>
                  <a:cubicBezTo>
                    <a:pt x="37" y="2285"/>
                    <a:pt x="0" y="2265"/>
                    <a:pt x="0" y="226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1043" name="Rectangle 14">
              <a:extLst>
                <a:ext uri="{FF2B5EF4-FFF2-40B4-BE49-F238E27FC236}">
                  <a16:creationId xmlns:a16="http://schemas.microsoft.com/office/drawing/2014/main" id="{80B8F0DC-52FF-4130-AA09-457F12F4CC1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10"/>
              <a:ext cx="5760" cy="43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Freeform 15">
              <a:extLst>
                <a:ext uri="{FF2B5EF4-FFF2-40B4-BE49-F238E27FC236}">
                  <a16:creationId xmlns:a16="http://schemas.microsoft.com/office/drawing/2014/main" id="{A3825A77-8D47-43F6-8B10-79BDB2642E4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632" y="3956"/>
              <a:ext cx="1737" cy="382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" name="Freeform 16">
              <a:extLst>
                <a:ext uri="{FF2B5EF4-FFF2-40B4-BE49-F238E27FC236}">
                  <a16:creationId xmlns:a16="http://schemas.microsoft.com/office/drawing/2014/main" id="{A8AAEE98-CD64-455C-B560-6C3210D539B3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3956"/>
              <a:ext cx="1737" cy="381"/>
            </a:xfrm>
            <a:custGeom>
              <a:avLst/>
              <a:gdLst>
                <a:gd name="T0" fmla="*/ 494 w 1737"/>
                <a:gd name="T1" fmla="*/ 0 h 4320"/>
                <a:gd name="T2" fmla="*/ 1737 w 1737"/>
                <a:gd name="T3" fmla="*/ 0 h 4320"/>
                <a:gd name="T4" fmla="*/ 524 w 1737"/>
                <a:gd name="T5" fmla="*/ 0 h 4320"/>
                <a:gd name="T6" fmla="*/ 0 w 1737"/>
                <a:gd name="T7" fmla="*/ 0 h 4320"/>
                <a:gd name="T8" fmla="*/ 494 w 1737"/>
                <a:gd name="T9" fmla="*/ 0 h 4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7" h="4320">
                  <a:moveTo>
                    <a:pt x="494" y="4309"/>
                  </a:moveTo>
                  <a:lnTo>
                    <a:pt x="1737" y="43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30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6" name="Freeform 17">
              <a:extLst>
                <a:ext uri="{FF2B5EF4-FFF2-40B4-BE49-F238E27FC236}">
                  <a16:creationId xmlns:a16="http://schemas.microsoft.com/office/drawing/2014/main" id="{90E7C2F9-BDF8-4EA6-924B-5620C2515C9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744" y="3956"/>
              <a:ext cx="1739" cy="382"/>
            </a:xfrm>
            <a:custGeom>
              <a:avLst/>
              <a:gdLst>
                <a:gd name="T0" fmla="*/ 494 w 1739"/>
                <a:gd name="T1" fmla="*/ 0 h 4420"/>
                <a:gd name="T2" fmla="*/ 1739 w 1739"/>
                <a:gd name="T3" fmla="*/ 0 h 4420"/>
                <a:gd name="T4" fmla="*/ 524 w 1739"/>
                <a:gd name="T5" fmla="*/ 0 h 4420"/>
                <a:gd name="T6" fmla="*/ 0 w 1739"/>
                <a:gd name="T7" fmla="*/ 0 h 4420"/>
                <a:gd name="T8" fmla="*/ 494 w 1739"/>
                <a:gd name="T9" fmla="*/ 0 h 44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9" h="4420">
                  <a:moveTo>
                    <a:pt x="494" y="4415"/>
                  </a:moveTo>
                  <a:lnTo>
                    <a:pt x="1739" y="4420"/>
                  </a:lnTo>
                  <a:lnTo>
                    <a:pt x="524" y="0"/>
                  </a:lnTo>
                  <a:lnTo>
                    <a:pt x="0" y="7"/>
                  </a:lnTo>
                  <a:lnTo>
                    <a:pt x="494" y="4415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Freeform 18">
              <a:extLst>
                <a:ext uri="{FF2B5EF4-FFF2-40B4-BE49-F238E27FC236}">
                  <a16:creationId xmlns:a16="http://schemas.microsoft.com/office/drawing/2014/main" id="{E197FF7B-FD15-4301-9650-9645E4E6CE1B}"/>
                </a:ext>
              </a:extLst>
            </p:cNvPr>
            <p:cNvSpPr>
              <a:spLocks/>
            </p:cNvSpPr>
            <p:nvPr/>
          </p:nvSpPr>
          <p:spPr bwMode="hidden">
            <a:xfrm>
              <a:off x="1920" y="3956"/>
              <a:ext cx="2080" cy="381"/>
            </a:xfrm>
            <a:custGeom>
              <a:avLst/>
              <a:gdLst>
                <a:gd name="T0" fmla="*/ 0 w 2080"/>
                <a:gd name="T1" fmla="*/ 0 h 4338"/>
                <a:gd name="T2" fmla="*/ 1870 w 2080"/>
                <a:gd name="T3" fmla="*/ 0 h 4338"/>
                <a:gd name="T4" fmla="*/ 2080 w 2080"/>
                <a:gd name="T5" fmla="*/ 0 h 4338"/>
                <a:gd name="T6" fmla="*/ 1033 w 2080"/>
                <a:gd name="T7" fmla="*/ 0 h 4338"/>
                <a:gd name="T8" fmla="*/ 0 w 2080"/>
                <a:gd name="T9" fmla="*/ 0 h 4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0" h="4338">
                  <a:moveTo>
                    <a:pt x="0" y="7"/>
                  </a:moveTo>
                  <a:lnTo>
                    <a:pt x="1870" y="4338"/>
                  </a:lnTo>
                  <a:lnTo>
                    <a:pt x="2080" y="4338"/>
                  </a:lnTo>
                  <a:lnTo>
                    <a:pt x="1033" y="0"/>
                  </a:lnTo>
                  <a:lnTo>
                    <a:pt x="0" y="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8" name="Rectangle 19">
              <a:extLst>
                <a:ext uri="{FF2B5EF4-FFF2-40B4-BE49-F238E27FC236}">
                  <a16:creationId xmlns:a16="http://schemas.microsoft.com/office/drawing/2014/main" id="{4303F673-B317-419F-8A0E-EB2DD722D99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05"/>
              <a:ext cx="5760" cy="432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140" name="Freeform 20">
              <a:extLst>
                <a:ext uri="{FF2B5EF4-FFF2-40B4-BE49-F238E27FC236}">
                  <a16:creationId xmlns:a16="http://schemas.microsoft.com/office/drawing/2014/main" id="{E365DD3C-0A49-40FB-AE3C-EACBE48721C4}"/>
                </a:ext>
              </a:extLst>
            </p:cNvPr>
            <p:cNvSpPr>
              <a:spLocks/>
            </p:cNvSpPr>
            <p:nvPr/>
          </p:nvSpPr>
          <p:spPr bwMode="hidden">
            <a:xfrm>
              <a:off x="2583" y="3918"/>
              <a:ext cx="1036" cy="420"/>
            </a:xfrm>
            <a:custGeom>
              <a:avLst/>
              <a:gdLst>
                <a:gd name="T0" fmla="*/ 1027 w 1036"/>
                <a:gd name="T1" fmla="*/ 0 h 420"/>
                <a:gd name="T2" fmla="*/ 0 w 1036"/>
                <a:gd name="T3" fmla="*/ 417 h 420"/>
                <a:gd name="T4" fmla="*/ 24 w 1036"/>
                <a:gd name="T5" fmla="*/ 420 h 420"/>
                <a:gd name="T6" fmla="*/ 1036 w 1036"/>
                <a:gd name="T7" fmla="*/ 16 h 420"/>
                <a:gd name="T8" fmla="*/ 1027 w 1036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6" h="420">
                  <a:moveTo>
                    <a:pt x="1027" y="0"/>
                  </a:moveTo>
                  <a:cubicBezTo>
                    <a:pt x="508" y="159"/>
                    <a:pt x="167" y="347"/>
                    <a:pt x="0" y="417"/>
                  </a:cubicBezTo>
                  <a:cubicBezTo>
                    <a:pt x="0" y="417"/>
                    <a:pt x="12" y="418"/>
                    <a:pt x="24" y="420"/>
                  </a:cubicBezTo>
                  <a:cubicBezTo>
                    <a:pt x="237" y="321"/>
                    <a:pt x="708" y="105"/>
                    <a:pt x="1036" y="16"/>
                  </a:cubicBezTo>
                  <a:cubicBezTo>
                    <a:pt x="1036" y="16"/>
                    <a:pt x="1027" y="0"/>
                    <a:pt x="1027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1" name="Freeform 21">
              <a:extLst>
                <a:ext uri="{FF2B5EF4-FFF2-40B4-BE49-F238E27FC236}">
                  <a16:creationId xmlns:a16="http://schemas.microsoft.com/office/drawing/2014/main" id="{A71E9616-59EE-4E29-A145-7378CEC02528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1486" y="3886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2" name="Freeform 22">
              <a:extLst>
                <a:ext uri="{FF2B5EF4-FFF2-40B4-BE49-F238E27FC236}">
                  <a16:creationId xmlns:a16="http://schemas.microsoft.com/office/drawing/2014/main" id="{4E2043D0-34A4-448E-98B7-06F092E040B2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766" y="3886"/>
              <a:ext cx="1060" cy="480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3" name="Freeform 23">
              <a:extLst>
                <a:ext uri="{FF2B5EF4-FFF2-40B4-BE49-F238E27FC236}">
                  <a16:creationId xmlns:a16="http://schemas.microsoft.com/office/drawing/2014/main" id="{1AA02CC4-9EA7-4594-A080-BB57C93F0271}"/>
                </a:ext>
              </a:extLst>
            </p:cNvPr>
            <p:cNvSpPr>
              <a:spLocks/>
            </p:cNvSpPr>
            <p:nvPr/>
          </p:nvSpPr>
          <p:spPr bwMode="hidden">
            <a:xfrm rot="18897039" flipH="1">
              <a:off x="31" y="3854"/>
              <a:ext cx="1034" cy="487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4" name="Freeform 24">
              <a:extLst>
                <a:ext uri="{FF2B5EF4-FFF2-40B4-BE49-F238E27FC236}">
                  <a16:creationId xmlns:a16="http://schemas.microsoft.com/office/drawing/2014/main" id="{80AE3E54-C2E7-4C38-9B70-65D91F574E21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576" y="3910"/>
              <a:ext cx="3552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5" name="Freeform 25">
              <a:extLst>
                <a:ext uri="{FF2B5EF4-FFF2-40B4-BE49-F238E27FC236}">
                  <a16:creationId xmlns:a16="http://schemas.microsoft.com/office/drawing/2014/main" id="{C51DC015-A2C9-4218-ABA0-4F08F7F73A96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240" y="3910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6" name="Freeform 26">
              <a:extLst>
                <a:ext uri="{FF2B5EF4-FFF2-40B4-BE49-F238E27FC236}">
                  <a16:creationId xmlns:a16="http://schemas.microsoft.com/office/drawing/2014/main" id="{897D1B64-8708-494D-9D86-A4B1AB32C59F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036" y="3958"/>
              <a:ext cx="1332" cy="383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7" name="Freeform 27">
              <a:extLst>
                <a:ext uri="{FF2B5EF4-FFF2-40B4-BE49-F238E27FC236}">
                  <a16:creationId xmlns:a16="http://schemas.microsoft.com/office/drawing/2014/main" id="{2491E161-ACD1-456A-9126-126B64E24AF3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984" y="3910"/>
              <a:ext cx="1536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8" name="Freeform 28">
              <a:extLst>
                <a:ext uri="{FF2B5EF4-FFF2-40B4-BE49-F238E27FC236}">
                  <a16:creationId xmlns:a16="http://schemas.microsoft.com/office/drawing/2014/main" id="{B8F721FE-6BFF-48E1-8546-1D628B092AFC}"/>
                </a:ext>
              </a:extLst>
            </p:cNvPr>
            <p:cNvSpPr>
              <a:spLocks/>
            </p:cNvSpPr>
            <p:nvPr/>
          </p:nvSpPr>
          <p:spPr bwMode="hidden">
            <a:xfrm flipH="1" flipV="1">
              <a:off x="3456" y="3910"/>
              <a:ext cx="2304" cy="432"/>
            </a:xfrm>
            <a:custGeom>
              <a:avLst/>
              <a:gdLst>
                <a:gd name="T0" fmla="*/ 0 w 4763"/>
                <a:gd name="T1" fmla="*/ 1778 h 1845"/>
                <a:gd name="T2" fmla="*/ 4742 w 4763"/>
                <a:gd name="T3" fmla="*/ 0 h 1845"/>
                <a:gd name="T4" fmla="*/ 4763 w 4763"/>
                <a:gd name="T5" fmla="*/ 42 h 1845"/>
                <a:gd name="T6" fmla="*/ 20 w 4763"/>
                <a:gd name="T7" fmla="*/ 1845 h 1845"/>
                <a:gd name="T8" fmla="*/ 0 w 4763"/>
                <a:gd name="T9" fmla="*/ 1778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3" h="1845">
                  <a:moveTo>
                    <a:pt x="0" y="1778"/>
                  </a:moveTo>
                  <a:cubicBezTo>
                    <a:pt x="2065" y="797"/>
                    <a:pt x="3942" y="281"/>
                    <a:pt x="4742" y="0"/>
                  </a:cubicBezTo>
                  <a:lnTo>
                    <a:pt x="4763" y="42"/>
                  </a:lnTo>
                  <a:cubicBezTo>
                    <a:pt x="3976" y="350"/>
                    <a:pt x="1830" y="918"/>
                    <a:pt x="20" y="1845"/>
                  </a:cubicBezTo>
                  <a:cubicBezTo>
                    <a:pt x="20" y="1845"/>
                    <a:pt x="0" y="1778"/>
                    <a:pt x="0" y="177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  <p:sp>
          <p:nvSpPr>
            <p:cNvPr id="5149" name="Rectangle 29">
              <a:extLst>
                <a:ext uri="{FF2B5EF4-FFF2-40B4-BE49-F238E27FC236}">
                  <a16:creationId xmlns:a16="http://schemas.microsoft.com/office/drawing/2014/main" id="{4CAF5787-60D6-430A-AFC0-1458C195138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3931"/>
              <a:ext cx="5760" cy="1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Times New Roman" pitchFamily="-64" charset="0"/>
              </a:endParaRPr>
            </a:p>
          </p:txBody>
        </p:sp>
      </p:grpSp>
      <p:sp>
        <p:nvSpPr>
          <p:cNvPr id="1027" name="Rectangle 30">
            <a:extLst>
              <a:ext uri="{FF2B5EF4-FFF2-40B4-BE49-F238E27FC236}">
                <a16:creationId xmlns:a16="http://schemas.microsoft.com/office/drawing/2014/main" id="{D96DFFEB-623A-4ECC-9A64-EEA0D7E2A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5138"/>
            <a:ext cx="77724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1">
            <a:extLst>
              <a:ext uri="{FF2B5EF4-FFF2-40B4-BE49-F238E27FC236}">
                <a16:creationId xmlns:a16="http://schemas.microsoft.com/office/drawing/2014/main" id="{D0FE4351-A1AC-4969-AC53-14F226C6B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52" name="Rectangle 32">
            <a:extLst>
              <a:ext uri="{FF2B5EF4-FFF2-40B4-BE49-F238E27FC236}">
                <a16:creationId xmlns:a16="http://schemas.microsoft.com/office/drawing/2014/main" id="{5477E459-25B3-452D-ABB7-04A8273C430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203041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53" name="Rectangle 33">
            <a:extLst>
              <a:ext uri="{FF2B5EF4-FFF2-40B4-BE49-F238E27FC236}">
                <a16:creationId xmlns:a16="http://schemas.microsoft.com/office/drawing/2014/main" id="{96B955F7-7317-40A8-A56E-19BB53B8043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096000"/>
            <a:ext cx="3962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54" name="Rectangle 34">
            <a:extLst>
              <a:ext uri="{FF2B5EF4-FFF2-40B4-BE49-F238E27FC236}">
                <a16:creationId xmlns:a16="http://schemas.microsoft.com/office/drawing/2014/main" id="{3250B565-31DF-42CD-A1D7-DDABD9F7AE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313488"/>
            <a:ext cx="155098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7198017-603A-4BCA-B9A3-B25FB0E23F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-6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Ybi26CHv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zKgnNGqxM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iDGxkD9_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c76vJR7_M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lAl5RHAA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FudzqfpL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564498-0DDB-4975-A0C8-7E746A1F1A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2701925"/>
            <a:ext cx="7239000" cy="7683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Temperature and Heat</a:t>
            </a:r>
            <a:endParaRPr lang="en-US" alt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E93BC5A-BA46-4F8F-A953-AF0C3E006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 and Specific Heat Capacity</a:t>
            </a:r>
          </a:p>
        </p:txBody>
      </p:sp>
      <p:sp>
        <p:nvSpPr>
          <p:cNvPr id="1534979" name="Rectangle 3">
            <a:extLst>
              <a:ext uri="{FF2B5EF4-FFF2-40B4-BE49-F238E27FC236}">
                <a16:creationId xmlns:a16="http://schemas.microsoft.com/office/drawing/2014/main" id="{8057A6A5-F663-4AFE-ABE9-A17BD4D6E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5943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/>
              <a:t>What happens when objects or fluids at different temperatures come in contact with one another?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400"/>
              <a:t>The colder object gets hotter, and the hotter object gets colder, until they both reach the same temperature.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400"/>
              <a:t>What is it that flows between the objects to account for this?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We use the term </a:t>
            </a:r>
            <a:r>
              <a:rPr lang="en-US" altLang="en-US" sz="2800" b="1" i="1">
                <a:solidFill>
                  <a:schemeClr val="accent1"/>
                </a:solidFill>
              </a:rPr>
              <a:t>heat</a:t>
            </a:r>
            <a:r>
              <a:rPr lang="en-US" altLang="en-US" sz="2800"/>
              <a:t> for this quantity.</a:t>
            </a:r>
          </a:p>
        </p:txBody>
      </p:sp>
      <p:pic>
        <p:nvPicPr>
          <p:cNvPr id="21508" name="Picture 7">
            <a:extLst>
              <a:ext uri="{FF2B5EF4-FFF2-40B4-BE49-F238E27FC236}">
                <a16:creationId xmlns:a16="http://schemas.microsoft.com/office/drawing/2014/main" id="{AC814400-B25B-4A48-A012-DC401A0B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2720975"/>
            <a:ext cx="3251200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79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2D0176C-C8FB-40B9-984B-34F7FA808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431925"/>
          </a:xfrm>
        </p:spPr>
        <p:txBody>
          <a:bodyPr/>
          <a:lstStyle/>
          <a:p>
            <a:pPr eaLnBrk="1" hangingPunct="1"/>
            <a:r>
              <a:rPr lang="en-US" altLang="en-US"/>
              <a:t>Heat and Specific Heat Capacity</a:t>
            </a:r>
          </a:p>
        </p:txBody>
      </p:sp>
      <p:sp>
        <p:nvSpPr>
          <p:cNvPr id="1557507" name="Rectangle 3">
            <a:extLst>
              <a:ext uri="{FF2B5EF4-FFF2-40B4-BE49-F238E27FC236}">
                <a16:creationId xmlns:a16="http://schemas.microsoft.com/office/drawing/2014/main" id="{097538EC-B0CC-4383-B06C-7CF3D66F4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2209800"/>
            <a:ext cx="8763000" cy="2133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Heat flow is a form of energy transfer between objects.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One-hundred grams of room-temperature water is more effective than 100 grams of room-temperature steel shot in cooling a hot cup of water.</a:t>
            </a:r>
          </a:p>
        </p:txBody>
      </p:sp>
      <p:pic>
        <p:nvPicPr>
          <p:cNvPr id="23556" name="Picture 6">
            <a:extLst>
              <a:ext uri="{FF2B5EF4-FFF2-40B4-BE49-F238E27FC236}">
                <a16:creationId xmlns:a16="http://schemas.microsoft.com/office/drawing/2014/main" id="{E8772382-FA4D-4EFE-88C0-FC76F68C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114800"/>
            <a:ext cx="3416300" cy="214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7511" name="Rectangle 7">
            <a:extLst>
              <a:ext uri="{FF2B5EF4-FFF2-40B4-BE49-F238E27FC236}">
                <a16:creationId xmlns:a16="http://schemas.microsoft.com/office/drawing/2014/main" id="{0B6D48C5-C878-4550-AE06-A7DF7C8AB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191000"/>
            <a:ext cx="4343400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ct val="3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en-US" sz="2400"/>
              <a:t>Steel has a lower </a:t>
            </a:r>
            <a:r>
              <a:rPr lang="en-US" altLang="en-US" sz="2400" b="1" i="1">
                <a:solidFill>
                  <a:schemeClr val="accent1"/>
                </a:solidFill>
              </a:rPr>
              <a:t>specific heat capacity</a:t>
            </a:r>
            <a:r>
              <a:rPr lang="en-US" altLang="en-US" sz="2400"/>
              <a:t> than water.</a:t>
            </a: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en-US" sz="2400"/>
              <a:t>The </a:t>
            </a:r>
            <a:r>
              <a:rPr lang="en-US" altLang="en-US" sz="2400" b="1" i="1">
                <a:solidFill>
                  <a:schemeClr val="accent1"/>
                </a:solidFill>
              </a:rPr>
              <a:t>specific heat capacity</a:t>
            </a:r>
            <a:r>
              <a:rPr lang="en-US" altLang="en-US" sz="2400"/>
              <a:t> of a material is the relative amount of heat needed to raise its temperature.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7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7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7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7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507" grpId="0" build="p" bldLvl="2"/>
      <p:bldP spid="15575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5" name="Rectangle 3">
            <a:extLst>
              <a:ext uri="{FF2B5EF4-FFF2-40B4-BE49-F238E27FC236}">
                <a16:creationId xmlns:a16="http://schemas.microsoft.com/office/drawing/2014/main" id="{ED7C9AE3-6272-415E-915B-609A869B28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6477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</a:t>
            </a:r>
            <a:r>
              <a:rPr lang="en-US" altLang="en-US" sz="2800" b="1" i="1">
                <a:solidFill>
                  <a:schemeClr val="accent1"/>
                </a:solidFill>
              </a:rPr>
              <a:t>specific heat capacity</a:t>
            </a:r>
            <a:r>
              <a:rPr lang="en-US" altLang="en-US" sz="2800"/>
              <a:t> of a material is the quantity of heat needed to change a unit mass of the material by a unit amount in temperature.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For example, to change 1 gram by 1 Celsius degree.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is a property of the material, determined by experiment.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specific heat capacity of water is 1 cal/g</a:t>
            </a:r>
            <a:r>
              <a:rPr lang="en-US" altLang="en-US" sz="2400">
                <a:sym typeface="Symbol" panose="05050102010706020507" pitchFamily="18" charset="2"/>
              </a:rPr>
              <a:t>C: it takes 1 </a:t>
            </a:r>
            <a:r>
              <a:rPr lang="en-US" altLang="en-US" sz="2400" b="1" i="1">
                <a:solidFill>
                  <a:schemeClr val="accent1"/>
                </a:solidFill>
                <a:sym typeface="Symbol" panose="05050102010706020507" pitchFamily="18" charset="2"/>
              </a:rPr>
              <a:t>calorie</a:t>
            </a:r>
            <a:r>
              <a:rPr lang="en-US" altLang="en-US" sz="2400">
                <a:sym typeface="Symbol" panose="05050102010706020507" pitchFamily="18" charset="2"/>
              </a:rPr>
              <a:t> of heat to raise the temperature of 1 gram of water by 1C.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>
                <a:sym typeface="Symbol" panose="05050102010706020507" pitchFamily="18" charset="2"/>
              </a:rPr>
              <a:t>We can then calculate how much heat must be absorbed by a material to change its temperature by a given amount: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ym typeface="Symbol" panose="05050102010706020507" pitchFamily="18" charset="2"/>
              </a:rPr>
              <a:t>	</a:t>
            </a:r>
            <a:r>
              <a:rPr lang="en-US" altLang="en-US" sz="2800" b="1" i="1">
                <a:solidFill>
                  <a:srgbClr val="FAA368"/>
                </a:solidFill>
                <a:latin typeface="Times New Roman" panose="02020603050405020304" pitchFamily="18" charset="0"/>
              </a:rPr>
              <a:t>Q = mc</a:t>
            </a:r>
            <a:r>
              <a:rPr lang="en-US" altLang="en-US" sz="2800" b="1" i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T     </a:t>
            </a:r>
            <a:r>
              <a:rPr lang="en-US" altLang="en-US" sz="2800" b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where</a:t>
            </a:r>
            <a:r>
              <a:rPr lang="en-US" altLang="en-US" sz="2800" b="1" i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Q = </a:t>
            </a:r>
            <a:r>
              <a:rPr lang="en-US" altLang="en-US" sz="2800" b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quantity of heat</a:t>
            </a:r>
            <a:endParaRPr lang="en-US" altLang="en-US" sz="2800" b="1" i="1">
              <a:solidFill>
                <a:srgbClr val="FAA368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i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			m = </a:t>
            </a:r>
            <a:r>
              <a:rPr lang="en-US" altLang="en-US" sz="2800" b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mass</a:t>
            </a:r>
            <a:endParaRPr lang="en-US" altLang="en-US" sz="2800" b="1" i="1">
              <a:solidFill>
                <a:srgbClr val="FAA368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i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			c = </a:t>
            </a:r>
            <a:r>
              <a:rPr lang="en-US" altLang="en-US" sz="2800" b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specific heat capacity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i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			T = </a:t>
            </a:r>
            <a:r>
              <a:rPr lang="en-US" altLang="en-US" sz="2800" b="1">
                <a:solidFill>
                  <a:srgbClr val="FAA36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change in temperature</a:t>
            </a:r>
            <a:endParaRPr lang="en-US" altLang="en-US" sz="2800" b="1" i="1">
              <a:solidFill>
                <a:srgbClr val="FAA368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5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5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5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5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5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5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5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5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9555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1DD381E-4F1C-4144-B4C2-D3443F6D1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James Prescott Joule</a:t>
            </a:r>
            <a:endParaRPr lang="en-CA" altLang="en-US"/>
          </a:p>
        </p:txBody>
      </p:sp>
      <p:pic>
        <p:nvPicPr>
          <p:cNvPr id="4" name="fYbi26CHvew">
            <a:extLst>
              <a:ext uri="{FF2B5EF4-FFF2-40B4-BE49-F238E27FC236}">
                <a16:creationId xmlns:a16="http://schemas.microsoft.com/office/drawing/2014/main" id="{437347CB-554B-4165-8036-1F7B83C812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1628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AAA9753-5687-4B1B-938D-3EE85629B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30175"/>
            <a:ext cx="7772400" cy="2101850"/>
          </a:xfrm>
        </p:spPr>
        <p:txBody>
          <a:bodyPr/>
          <a:lstStyle/>
          <a:p>
            <a:pPr eaLnBrk="1" hangingPunct="1"/>
            <a:r>
              <a:rPr lang="en-US" altLang="en-US"/>
              <a:t>Joule’s Experiment </a:t>
            </a:r>
            <a:br>
              <a:rPr lang="en-US" altLang="en-US"/>
            </a:br>
            <a:r>
              <a:rPr lang="en-US" altLang="en-US"/>
              <a:t>and the First Law of Thermodynamics</a:t>
            </a:r>
          </a:p>
        </p:txBody>
      </p:sp>
      <p:sp>
        <p:nvSpPr>
          <p:cNvPr id="1537027" name="Rectangle 3">
            <a:extLst>
              <a:ext uri="{FF2B5EF4-FFF2-40B4-BE49-F238E27FC236}">
                <a16:creationId xmlns:a16="http://schemas.microsoft.com/office/drawing/2014/main" id="{7102900B-68C8-45C0-8CCE-5C61C2429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43400" y="2438400"/>
            <a:ext cx="4800600" cy="3886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Rumford noticed that cannon barrels became hot during drilling.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Joule performed a series of experiments showing that mechanical work could raise the temperature of a system.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In one such experiment, a falling mass turns a paddle in an insulated beaker of water, producing an increase in temperature. </a:t>
            </a:r>
          </a:p>
        </p:txBody>
      </p:sp>
      <p:pic>
        <p:nvPicPr>
          <p:cNvPr id="28676" name="Picture 7">
            <a:extLst>
              <a:ext uri="{FF2B5EF4-FFF2-40B4-BE49-F238E27FC236}">
                <a16:creationId xmlns:a16="http://schemas.microsoft.com/office/drawing/2014/main" id="{B8CF8683-9919-4053-8EDC-29E153A3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2284413"/>
            <a:ext cx="369252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27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45F4ED7-7F44-4402-99B2-3227CB2ACD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30175"/>
            <a:ext cx="7772400" cy="2101850"/>
          </a:xfrm>
        </p:spPr>
        <p:txBody>
          <a:bodyPr/>
          <a:lstStyle/>
          <a:p>
            <a:pPr eaLnBrk="1" hangingPunct="1"/>
            <a:r>
              <a:rPr lang="en-US" altLang="en-US"/>
              <a:t>Joule’s Experiment </a:t>
            </a:r>
            <a:br>
              <a:rPr lang="en-US" altLang="en-US"/>
            </a:br>
            <a:r>
              <a:rPr lang="en-US" altLang="en-US"/>
              <a:t>and the First Law of Thermodynamics</a:t>
            </a:r>
          </a:p>
        </p:txBody>
      </p:sp>
      <p:sp>
        <p:nvSpPr>
          <p:cNvPr id="1567747" name="Rectangle 3">
            <a:extLst>
              <a:ext uri="{FF2B5EF4-FFF2-40B4-BE49-F238E27FC236}">
                <a16:creationId xmlns:a16="http://schemas.microsoft.com/office/drawing/2014/main" id="{61B147B4-ED85-4C19-9C38-2CFD9D18A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438400"/>
            <a:ext cx="9144000" cy="4038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Joule’s experiments led to Kelvin’s statement of the </a:t>
            </a:r>
            <a:r>
              <a:rPr lang="en-US" altLang="en-US" sz="2400" b="1" i="1">
                <a:solidFill>
                  <a:schemeClr val="accent1"/>
                </a:solidFill>
              </a:rPr>
              <a:t>first law of thermodynamics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Both work and heat represent transfers of energy into or out of a system.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If energy is added to a system either as work or heat, the internal energy of the system increases accordingly.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>
                <a:solidFill>
                  <a:srgbClr val="FFBF8A"/>
                </a:solidFill>
              </a:rPr>
              <a:t>The increase in the internal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FBF8A"/>
                </a:solidFill>
              </a:rPr>
              <a:t>	energy of a system is equal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FBF8A"/>
                </a:solidFill>
              </a:rPr>
              <a:t>	to the amount of heat added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FBF8A"/>
                </a:solidFill>
              </a:rPr>
              <a:t>	to a system minus the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FBF8A"/>
                </a:solidFill>
              </a:rPr>
              <a:t>	amount of work done by the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FFBF8A"/>
                </a:solidFill>
              </a:rPr>
              <a:t>	system.	</a:t>
            </a:r>
            <a:r>
              <a:rPr lang="en-US" altLang="en-US" sz="2400" b="1">
                <a:solidFill>
                  <a:srgbClr val="FD772E"/>
                </a:solidFill>
                <a:sym typeface="Symbol" panose="05050102010706020507" pitchFamily="18" charset="2"/>
              </a:rPr>
              <a:t></a:t>
            </a:r>
            <a:r>
              <a:rPr lang="en-US" altLang="en-US" sz="2400" b="1" i="1">
                <a:solidFill>
                  <a:srgbClr val="FD772E"/>
                </a:solidFill>
                <a:latin typeface="Times New Roman" panose="02020603050405020304" pitchFamily="18" charset="0"/>
              </a:rPr>
              <a:t>U = Q - W</a:t>
            </a:r>
          </a:p>
        </p:txBody>
      </p:sp>
      <p:pic>
        <p:nvPicPr>
          <p:cNvPr id="30724" name="Picture 6">
            <a:extLst>
              <a:ext uri="{FF2B5EF4-FFF2-40B4-BE49-F238E27FC236}">
                <a16:creationId xmlns:a16="http://schemas.microsoft.com/office/drawing/2014/main" id="{E424F9D9-A94D-4A58-8F27-50B039A2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4038600"/>
            <a:ext cx="3898900" cy="249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6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6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6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6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6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6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6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6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6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6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6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6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6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6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67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67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67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67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67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67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747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48518DC-8248-48FF-AD1A-F0D4260BB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30175"/>
            <a:ext cx="7772400" cy="2101850"/>
          </a:xfrm>
        </p:spPr>
        <p:txBody>
          <a:bodyPr/>
          <a:lstStyle/>
          <a:p>
            <a:pPr eaLnBrk="1" hangingPunct="1"/>
            <a:r>
              <a:rPr lang="en-US" altLang="en-US"/>
              <a:t>Joule’s Experiment </a:t>
            </a:r>
            <a:br>
              <a:rPr lang="en-US" altLang="en-US"/>
            </a:br>
            <a:r>
              <a:rPr lang="en-US" altLang="en-US"/>
              <a:t>and the First Law of Thermodynamics</a:t>
            </a:r>
          </a:p>
        </p:txBody>
      </p:sp>
      <p:sp>
        <p:nvSpPr>
          <p:cNvPr id="1569795" name="Rectangle 3">
            <a:extLst>
              <a:ext uri="{FF2B5EF4-FFF2-40B4-BE49-F238E27FC236}">
                <a16:creationId xmlns:a16="http://schemas.microsoft.com/office/drawing/2014/main" id="{33065B30-1625-486D-A45C-833724AAC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590800"/>
            <a:ext cx="8839200" cy="3886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This introduced the concept of the </a:t>
            </a:r>
            <a:r>
              <a:rPr lang="en-US" altLang="en-US" sz="2400" b="1" i="1">
                <a:solidFill>
                  <a:schemeClr val="accent1"/>
                </a:solidFill>
              </a:rPr>
              <a:t>internal energy</a:t>
            </a:r>
            <a:r>
              <a:rPr lang="en-US" altLang="en-US" sz="2400"/>
              <a:t> of a system.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An increase in internal energy may show up as an increase in temperature, or as a change in phase, or any other increase in the kinetic and/or potential energy of the atoms or molecules making up the system.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Internal energy is a property of the system uniquely determined by the state of the system.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>
                <a:solidFill>
                  <a:srgbClr val="FAA368"/>
                </a:solidFill>
              </a:rPr>
              <a:t>The internal energy of the system is the sum of the kinetic and potential energies of the atoms and molecules making up the system.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6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6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6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6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6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6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6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979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F1E574C-144C-433A-BF26-0FE12FFB7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The Flow of Heat</a:t>
            </a:r>
          </a:p>
        </p:txBody>
      </p:sp>
      <p:sp>
        <p:nvSpPr>
          <p:cNvPr id="1582083" name="Rectangle 3">
            <a:extLst>
              <a:ext uri="{FF2B5EF4-FFF2-40B4-BE49-F238E27FC236}">
                <a16:creationId xmlns:a16="http://schemas.microsoft.com/office/drawing/2014/main" id="{05971FF1-0F67-4CF6-9E16-EF0A55B9D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US" altLang="en-US" sz="3600"/>
              <a:t>There are three basic processes for heat flow:</a:t>
            </a:r>
          </a:p>
          <a:p>
            <a:pPr lvl="1" eaLnBrk="1" hangingPunct="1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US" altLang="en-US" sz="3600"/>
              <a:t>Conduction</a:t>
            </a:r>
          </a:p>
          <a:p>
            <a:pPr lvl="1" eaLnBrk="1" hangingPunct="1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US" altLang="en-US" sz="3600"/>
              <a:t>Convection</a:t>
            </a:r>
          </a:p>
          <a:p>
            <a:pPr lvl="1" eaLnBrk="1" hangingPunct="1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</a:pPr>
            <a:r>
              <a:rPr lang="en-US" altLang="en-US" sz="3600"/>
              <a:t>Radiation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8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8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8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8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8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8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8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08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CE7DBF80-BCD5-4D16-A2A8-C91FDEDEC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In </a:t>
            </a:r>
            <a:r>
              <a:rPr lang="en-US" altLang="en-US" sz="2400" b="1" i="1">
                <a:solidFill>
                  <a:schemeClr val="accent1"/>
                </a:solidFill>
              </a:rPr>
              <a:t>conduction</a:t>
            </a:r>
            <a:r>
              <a:rPr lang="en-US" altLang="en-US" sz="2400"/>
              <a:t>, heat flows through a material when objects at different temperatures are placed in contact with one another.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8F1EFDE1-16A3-48E2-8E49-49DE17AB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2438400"/>
            <a:ext cx="6432550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1" name="Rectangle 3">
            <a:extLst>
              <a:ext uri="{FF2B5EF4-FFF2-40B4-BE49-F238E27FC236}">
                <a16:creationId xmlns:a16="http://schemas.microsoft.com/office/drawing/2014/main" id="{9D34C951-8ABE-4ACC-942E-7BA157199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28600" y="228600"/>
            <a:ext cx="4267200" cy="5410200"/>
          </a:xfrm>
        </p:spPr>
        <p:txBody>
          <a:bodyPr/>
          <a:lstStyle/>
          <a:p>
            <a:pPr lvl="1" eaLnBrk="1" hangingPunct="1">
              <a:lnSpc>
                <a:spcPct val="85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2000"/>
              <a:t>Conduction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  <a:buClr>
                <a:schemeClr val="hlink"/>
              </a:buClr>
              <a:buSzPct val="65000"/>
            </a:pPr>
            <a:r>
              <a:rPr lang="en-US" altLang="en-US" sz="2000"/>
              <a:t>The rate of heat flow depends on the temperature difference between the objects.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  <a:buClr>
                <a:schemeClr val="hlink"/>
              </a:buClr>
              <a:buSzPct val="65000"/>
            </a:pPr>
            <a:r>
              <a:rPr lang="en-US" altLang="en-US" sz="2000"/>
              <a:t>It also depends on the </a:t>
            </a:r>
            <a:r>
              <a:rPr lang="en-US" altLang="en-US" sz="2000" b="1" i="1">
                <a:solidFill>
                  <a:schemeClr val="accent1"/>
                </a:solidFill>
              </a:rPr>
              <a:t>thermal conductivity</a:t>
            </a:r>
            <a:r>
              <a:rPr lang="en-US" altLang="en-US" sz="2000"/>
              <a:t> of the materials, a measure of how well the materials conduct heat.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  <a:buClr>
                <a:schemeClr val="hlink"/>
              </a:buClr>
              <a:buSzPct val="65000"/>
            </a:pPr>
            <a:r>
              <a:rPr lang="en-US" altLang="en-US" sz="2000"/>
              <a:t>For example, a metal block at room temperature will feel colder than a wood block of the exact same temperature.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  <a:buClr>
                <a:schemeClr val="hlink"/>
              </a:buClr>
              <a:buSzPct val="65000"/>
            </a:pPr>
            <a:r>
              <a:rPr lang="en-US" altLang="en-US" sz="2000"/>
              <a:t>The metal block is a better thermal conductor, so heat flows more readily from your hand into the metal.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  <a:buClr>
                <a:schemeClr val="hlink"/>
              </a:buClr>
              <a:buSzPct val="65000"/>
            </a:pPr>
            <a:r>
              <a:rPr lang="en-US" altLang="en-US" sz="2000"/>
              <a:t>Since contact with the metal cools your hand more rapidly, the metal feels colder.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</a:pPr>
            <a:endParaRPr lang="en-US" altLang="en-US" sz="2000"/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304D879A-0553-476A-B7DB-BC563DB2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762000"/>
            <a:ext cx="4697413" cy="545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8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8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8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84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84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84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8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8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8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8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8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8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8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8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8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413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96289A-DA61-42C4-A43A-39C273030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Temperature and Its Measurement</a:t>
            </a:r>
          </a:p>
        </p:txBody>
      </p:sp>
      <p:sp>
        <p:nvSpPr>
          <p:cNvPr id="852995" name="Rectangle 3">
            <a:extLst>
              <a:ext uri="{FF2B5EF4-FFF2-40B4-BE49-F238E27FC236}">
                <a16:creationId xmlns:a16="http://schemas.microsoft.com/office/drawing/2014/main" id="{5D110F59-B57A-4F98-98DD-65988A322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If two objects are in contact with one another long enough, the two objects have the same temperature.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This begins to define </a:t>
            </a:r>
            <a:r>
              <a:rPr lang="en-US" altLang="en-US" sz="2800" b="1" i="1">
                <a:solidFill>
                  <a:schemeClr val="accent1"/>
                </a:solidFill>
              </a:rPr>
              <a:t>temperature</a:t>
            </a:r>
            <a:r>
              <a:rPr lang="en-US" altLang="en-US" sz="2800"/>
              <a:t>, by defining when two objects have the same temperature.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When the physical properties are no longer changing, the objects are said to be in </a:t>
            </a:r>
            <a:r>
              <a:rPr lang="en-US" altLang="en-US" sz="2400" b="1" i="1">
                <a:solidFill>
                  <a:schemeClr val="accent1"/>
                </a:solidFill>
              </a:rPr>
              <a:t>thermal equilibrium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>
                <a:solidFill>
                  <a:srgbClr val="FAA368"/>
                </a:solidFill>
              </a:rPr>
              <a:t>Two or more objects in thermal equilibrium have the same temperature.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This is the </a:t>
            </a:r>
            <a:r>
              <a:rPr lang="en-US" altLang="en-US" sz="2400" b="1" i="1">
                <a:solidFill>
                  <a:schemeClr val="accent1"/>
                </a:solidFill>
              </a:rPr>
              <a:t>zeroth law of thermodynamics</a:t>
            </a:r>
            <a:r>
              <a:rPr lang="en-US" altLang="en-US" sz="24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5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178" name="Rectangle 2">
            <a:extLst>
              <a:ext uri="{FF2B5EF4-FFF2-40B4-BE49-F238E27FC236}">
                <a16:creationId xmlns:a16="http://schemas.microsoft.com/office/drawing/2014/main" id="{F0F78E7D-38FC-4F3E-A3F2-62CC2C8EF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8991600" cy="5562600"/>
          </a:xfrm>
        </p:spPr>
        <p:txBody>
          <a:bodyPr/>
          <a:lstStyle/>
          <a:p>
            <a:pPr lvl="1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400"/>
              <a:t>In </a:t>
            </a:r>
            <a:r>
              <a:rPr lang="en-US" altLang="en-US" sz="2400" b="1" i="1">
                <a:solidFill>
                  <a:schemeClr val="accent1"/>
                </a:solidFill>
              </a:rPr>
              <a:t>convection</a:t>
            </a:r>
            <a:r>
              <a:rPr lang="en-US" altLang="en-US" sz="2400"/>
              <a:t>, heat is transferred by the motion of a fluid containing thermal energy.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1800"/>
              <a:t>Convection is the main method of heating a house.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1800"/>
              <a:t>It is also the main method heat is lost from buildings.</a:t>
            </a:r>
          </a:p>
        </p:txBody>
      </p:sp>
      <p:pic>
        <p:nvPicPr>
          <p:cNvPr id="40963" name="Picture 4">
            <a:extLst>
              <a:ext uri="{FF2B5EF4-FFF2-40B4-BE49-F238E27FC236}">
                <a16:creationId xmlns:a16="http://schemas.microsoft.com/office/drawing/2014/main" id="{96281BBF-46C6-49B4-B49B-210DE3A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4600"/>
            <a:ext cx="4170363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6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6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6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6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6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6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6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86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86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6178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226" name="Rectangle 2">
            <a:extLst>
              <a:ext uri="{FF2B5EF4-FFF2-40B4-BE49-F238E27FC236}">
                <a16:creationId xmlns:a16="http://schemas.microsoft.com/office/drawing/2014/main" id="{1087DAE8-E7D5-4ABA-BCB9-C87B69C79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5486400" cy="5562600"/>
          </a:xfrm>
        </p:spPr>
        <p:txBody>
          <a:bodyPr/>
          <a:lstStyle/>
          <a:p>
            <a:pPr lvl="1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400"/>
              <a:t>In </a:t>
            </a:r>
            <a:r>
              <a:rPr lang="en-US" altLang="en-US" sz="2400" b="1" i="1">
                <a:solidFill>
                  <a:schemeClr val="accent1"/>
                </a:solidFill>
              </a:rPr>
              <a:t>radiation</a:t>
            </a:r>
            <a:r>
              <a:rPr lang="en-US" altLang="en-US" sz="2400"/>
              <a:t>, heat energy is transferred by electromagnetic waves.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000"/>
              <a:t>The electromagnetic waves involved in the transfer of heat lie primarily in the infrared portion of the spectrum.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000"/>
              <a:t>Unlike conduction and convection, which both require a medium to travel through, radiation can take place across a vacuum.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000"/>
              <a:t>For example, the evacuated space in a thermos bottle.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altLang="en-US" sz="2000"/>
              <a:t>The radiation is reduced to a minimum by silvering the facing walls of the evacuated space.</a:t>
            </a:r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1B2328D6-3C6A-45B6-B399-3799F321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1020763"/>
            <a:ext cx="3325812" cy="49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8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8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8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88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8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88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88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88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88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88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88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88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88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226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278" name="Text Box 6">
            <a:extLst>
              <a:ext uri="{FF2B5EF4-FFF2-40B4-BE49-F238E27FC236}">
                <a16:creationId xmlns:a16="http://schemas.microsoft.com/office/drawing/2014/main" id="{472604B0-3331-43A8-8567-91E993769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38200"/>
            <a:ext cx="8240713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EFFF5D"/>
                </a:solidFill>
                <a:latin typeface="Comic Sans MS" panose="030F0702030302020204" pitchFamily="66" charset="0"/>
              </a:rPr>
              <a:t>What process makes a car’s interior heat up when parked in the sun?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None/>
            </a:pPr>
            <a:r>
              <a:rPr lang="en-US" altLang="en-US" sz="2200" b="1">
                <a:latin typeface="Comic Sans MS" panose="030F0702030302020204" pitchFamily="66" charset="0"/>
              </a:rPr>
              <a:t>radiation</a:t>
            </a:r>
            <a:endParaRPr lang="en-US" altLang="en-US" sz="2200" b="1">
              <a:solidFill>
                <a:srgbClr val="EFFF5D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EFFF5D"/>
                </a:solidFill>
                <a:latin typeface="Comic Sans MS" panose="030F0702030302020204" pitchFamily="66" charset="0"/>
              </a:rPr>
              <a:t>Why are houses insulated with material in the walls instead of just empty space?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latin typeface="Comic Sans MS" panose="030F0702030302020204" pitchFamily="66" charset="0"/>
              </a:rPr>
              <a:t>To reduce convection and conduction</a:t>
            </a:r>
            <a:endParaRPr lang="en-US" altLang="en-US" sz="2200" b="1">
              <a:solidFill>
                <a:srgbClr val="EFFF5D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EFFF5D"/>
                </a:solidFill>
                <a:latin typeface="Comic Sans MS" panose="030F0702030302020204" pitchFamily="66" charset="0"/>
              </a:rPr>
              <a:t>Why is this insulated material often foil-backed?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latin typeface="Comic Sans MS" panose="030F0702030302020204" pitchFamily="66" charset="0"/>
              </a:rPr>
              <a:t>To limit radiation</a:t>
            </a:r>
            <a:endParaRPr lang="en-US" altLang="en-US" sz="2200" b="1">
              <a:solidFill>
                <a:srgbClr val="EFFF5D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solidFill>
                  <a:srgbClr val="EFFF5D"/>
                </a:solidFill>
                <a:latin typeface="Comic Sans MS" panose="030F0702030302020204" pitchFamily="66" charset="0"/>
              </a:rPr>
              <a:t>Is a light-colored roof or a dark-colored roof more energy efficient?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SzTx/>
              <a:buFont typeface="Wingdings" panose="05000000000000000000" pitchFamily="2" charset="2"/>
              <a:buChar char="Ø"/>
            </a:pPr>
            <a:r>
              <a:rPr lang="en-US" altLang="en-US" sz="2200" b="1">
                <a:latin typeface="Comic Sans MS" panose="030F0702030302020204" pitchFamily="66" charset="0"/>
              </a:rPr>
              <a:t>Light colored roofs keep a house cooler reducing cooling costs.</a:t>
            </a:r>
            <a:endParaRPr lang="en-US" altLang="en-US" sz="2400" b="1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0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0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90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90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90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90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90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0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90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0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90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90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90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90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90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27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D1ADC33-86F2-4167-9944-6C2CDA052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153400" cy="1066800"/>
          </a:xfrm>
          <a:noFill/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What heat-flow processes are involved in the greenhouse effect?</a:t>
            </a:r>
          </a:p>
        </p:txBody>
      </p:sp>
      <p:pic>
        <p:nvPicPr>
          <p:cNvPr id="47107" name="Picture 14">
            <a:extLst>
              <a:ext uri="{FF2B5EF4-FFF2-40B4-BE49-F238E27FC236}">
                <a16:creationId xmlns:a16="http://schemas.microsoft.com/office/drawing/2014/main" id="{D037300D-802B-4DFF-80EF-5B14031D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33613"/>
            <a:ext cx="601980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F70F23F5-9EA5-431B-8831-96FA06AA7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Leidenfrost Effect</a:t>
            </a:r>
            <a:endParaRPr lang="en-CA" altLang="en-US"/>
          </a:p>
        </p:txBody>
      </p:sp>
      <p:pic>
        <p:nvPicPr>
          <p:cNvPr id="4" name="zzKgnNGqxMw">
            <a:extLst>
              <a:ext uri="{FF2B5EF4-FFF2-40B4-BE49-F238E27FC236}">
                <a16:creationId xmlns:a16="http://schemas.microsoft.com/office/drawing/2014/main" id="{275B9FA1-59A4-4A0C-A684-F89C95D3A4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752600"/>
            <a:ext cx="7404100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D0C8B58-7C5D-4874-94E6-01D341C62A7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76400" y="2608263"/>
            <a:ext cx="7239000" cy="9556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Heat Engines and the Second Law of Thermodynamics</a:t>
            </a:r>
            <a:endParaRPr lang="en-US" alt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18C551F-F670-4FB8-BAE1-F145A3038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49275"/>
            <a:ext cx="8077200" cy="1555750"/>
          </a:xfrm>
        </p:spPr>
        <p:txBody>
          <a:bodyPr/>
          <a:lstStyle/>
          <a:p>
            <a:pPr eaLnBrk="1" hangingPunct="1"/>
            <a:r>
              <a:rPr lang="en-US" altLang="en-US" sz="4800" b="1">
                <a:latin typeface="Comic Sans MS" panose="030F0702030302020204" pitchFamily="66" charset="0"/>
              </a:rPr>
              <a:t>The laws of thermodynamics</a:t>
            </a:r>
            <a:endParaRPr lang="en-US" altLang="en-US"/>
          </a:p>
        </p:txBody>
      </p:sp>
      <p:sp>
        <p:nvSpPr>
          <p:cNvPr id="52227" name="Rectangle 5">
            <a:extLst>
              <a:ext uri="{FF2B5EF4-FFF2-40B4-BE49-F238E27FC236}">
                <a16:creationId xmlns:a16="http://schemas.microsoft.com/office/drawing/2014/main" id="{47616215-396B-4B6E-8F35-BB6E6ECC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1800"/>
            <a:ext cx="47244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chemeClr val="tx2"/>
                </a:solidFill>
                <a:latin typeface="Comic Sans MS" panose="030F0702030302020204" pitchFamily="66" charset="0"/>
              </a:rPr>
              <a:t>...are critical to making intelligent choices about energy in today’s global economy.</a:t>
            </a:r>
            <a:endParaRPr lang="en-US" altLang="en-US" sz="4400" b="1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pic>
        <p:nvPicPr>
          <p:cNvPr id="52228" name="Picture 7">
            <a:extLst>
              <a:ext uri="{FF2B5EF4-FFF2-40B4-BE49-F238E27FC236}">
                <a16:creationId xmlns:a16="http://schemas.microsoft.com/office/drawing/2014/main" id="{E229F278-EA58-435C-AA09-CC0BE6BB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3048000"/>
            <a:ext cx="33369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D052EE28-238B-4312-941B-4BBBB50EB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381000"/>
            <a:ext cx="8001000" cy="1446213"/>
          </a:xfrm>
        </p:spPr>
        <p:txBody>
          <a:bodyPr/>
          <a:lstStyle/>
          <a:p>
            <a:r>
              <a:rPr lang="en-US" altLang="en-US"/>
              <a:t>Advances in Solar Energy</a:t>
            </a:r>
            <a:endParaRPr lang="en-CA" altLang="en-US"/>
          </a:p>
        </p:txBody>
      </p:sp>
      <p:pic>
        <p:nvPicPr>
          <p:cNvPr id="2" name="EwiDGxkD9_c">
            <a:extLst>
              <a:ext uri="{FF2B5EF4-FFF2-40B4-BE49-F238E27FC236}">
                <a16:creationId xmlns:a16="http://schemas.microsoft.com/office/drawing/2014/main" id="{BEAFAE54-19CD-413F-9446-8B83649505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600200"/>
            <a:ext cx="7721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EFD56FC-5F72-4BD9-A00C-E654D5EB9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Heat Engines</a:t>
            </a:r>
          </a:p>
        </p:txBody>
      </p:sp>
      <p:sp>
        <p:nvSpPr>
          <p:cNvPr id="1625091" name="Rectangle 3">
            <a:extLst>
              <a:ext uri="{FF2B5EF4-FFF2-40B4-BE49-F238E27FC236}">
                <a16:creationId xmlns:a16="http://schemas.microsoft.com/office/drawing/2014/main" id="{3F5966DD-6B96-407F-A0B1-BEA44DDB1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5715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A gasoline engine is a form of a</a:t>
            </a:r>
            <a:r>
              <a:rPr lang="en-US" altLang="en-US" sz="2800" b="1" i="1">
                <a:solidFill>
                  <a:schemeClr val="accent1"/>
                </a:solidFill>
              </a:rPr>
              <a:t> heat engine</a:t>
            </a:r>
            <a:r>
              <a:rPr lang="en-US" altLang="en-US" sz="2800"/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Gasoline is mixed with air.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 spark ignites the mixture, which burns rapidly.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Heat is released from the fuel as it burns.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heat causes the gases in the cylinder to expand, doing work on the piston.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work done on the piston is transferred to the drive shaft and wheels.</a:t>
            </a:r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8090572D-51F7-4ED4-AEE3-56FBF20F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1828800"/>
            <a:ext cx="24098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2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2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2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2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2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2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2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2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2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2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2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2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2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5091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AF8C469B-4902-40B5-A1FB-F694D1D97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Heat Engines</a:t>
            </a:r>
          </a:p>
        </p:txBody>
      </p:sp>
      <p:sp>
        <p:nvSpPr>
          <p:cNvPr id="1627139" name="Rectangle 3">
            <a:extLst>
              <a:ext uri="{FF2B5EF4-FFF2-40B4-BE49-F238E27FC236}">
                <a16:creationId xmlns:a16="http://schemas.microsoft.com/office/drawing/2014/main" id="{2FA03818-E80E-4A08-81B4-C884763DB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5715000" cy="4800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wheels push against the road.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According to Newton’s third law, the road exerts a force on the tires, allowing the car to move forward.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US" altLang="en-US" sz="2800"/>
              <a:t>Not all the heat from burning fuel is converted to work done in moving the car.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exhaust gases emerging from the tailpipe release heat into the environment.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Unused heat is a general feature of heat engines.</a:t>
            </a:r>
          </a:p>
        </p:txBody>
      </p:sp>
      <p:pic>
        <p:nvPicPr>
          <p:cNvPr id="57348" name="Picture 5">
            <a:extLst>
              <a:ext uri="{FF2B5EF4-FFF2-40B4-BE49-F238E27FC236}">
                <a16:creationId xmlns:a16="http://schemas.microsoft.com/office/drawing/2014/main" id="{533B9CC2-84D8-4D59-843D-7F75B126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1828800"/>
            <a:ext cx="24098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2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2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2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2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2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2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2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2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2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2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7139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219" name="Rectangle 3">
            <a:extLst>
              <a:ext uri="{FF2B5EF4-FFF2-40B4-BE49-F238E27FC236}">
                <a16:creationId xmlns:a16="http://schemas.microsoft.com/office/drawing/2014/main" id="{7286EAF7-B1B5-46EF-BC5C-26DEEF097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5410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first widely used temperature scale was devised by Gabriel Fahrenheit.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Another widely used scale was devised by Anders Celsius.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Celsius degree is larger than the Fahrenheit degree: the ratio of Fahrenheit degrees to Celsius degrees is 180/100, or 9/5.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They are both equal at -40</a:t>
            </a:r>
            <a:r>
              <a:rPr lang="en-US" altLang="en-US" sz="2800">
                <a:sym typeface="Symbol" panose="05050102010706020507" pitchFamily="18" charset="2"/>
              </a:rPr>
              <a:t>.</a:t>
            </a:r>
            <a:endParaRPr lang="en-US" altLang="en-US" sz="2800"/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EFA759C0-E0AD-4593-BA98-94C24C8BD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428625"/>
            <a:ext cx="3740150" cy="607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45223" name="Object 7">
            <a:extLst>
              <a:ext uri="{FF2B5EF4-FFF2-40B4-BE49-F238E27FC236}">
                <a16:creationId xmlns:a16="http://schemas.microsoft.com/office/drawing/2014/main" id="{C51C5D4F-16F6-44AE-A353-91BBAE505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581400"/>
          <a:ext cx="2308225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5" imgW="977900" imgH="787400" progId="Equation.3">
                  <p:embed/>
                </p:oleObj>
              </mc:Choice>
              <mc:Fallback>
                <p:oleObj name="Equation" r:id="rId5" imgW="977900" imgH="787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81400"/>
                        <a:ext cx="2308225" cy="1857375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4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4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4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4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4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45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545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4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4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219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37916049-7A96-42A2-9CF0-C90D674B6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Heat Engine Example</a:t>
            </a:r>
            <a:endParaRPr lang="en-CA" altLang="en-US"/>
          </a:p>
        </p:txBody>
      </p:sp>
      <p:pic>
        <p:nvPicPr>
          <p:cNvPr id="4" name="MPc76vJR7_M">
            <a:extLst>
              <a:ext uri="{FF2B5EF4-FFF2-40B4-BE49-F238E27FC236}">
                <a16:creationId xmlns:a16="http://schemas.microsoft.com/office/drawing/2014/main" id="{71C3250A-E7BB-4A20-9070-886A93408A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8EB0129-0720-4FF3-B8E2-9709D6DDF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Heat Engines</a:t>
            </a:r>
          </a:p>
        </p:txBody>
      </p:sp>
      <p:sp>
        <p:nvSpPr>
          <p:cNvPr id="1629187" name="Rectangle 3">
            <a:extLst>
              <a:ext uri="{FF2B5EF4-FFF2-40B4-BE49-F238E27FC236}">
                <a16:creationId xmlns:a16="http://schemas.microsoft.com/office/drawing/2014/main" id="{EFF6B12B-437E-4994-B718-784A1A220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05000"/>
            <a:ext cx="4800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All heat engines share these main features of operation: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Thermal energy (heat) is introduced into the engine.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Some of this energy is converted to mechanical work.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Some heat (waste heat) is released into the environment at a temperature lower than the input temperature.</a:t>
            </a:r>
          </a:p>
        </p:txBody>
      </p:sp>
      <p:pic>
        <p:nvPicPr>
          <p:cNvPr id="61444" name="Picture 6">
            <a:extLst>
              <a:ext uri="{FF2B5EF4-FFF2-40B4-BE49-F238E27FC236}">
                <a16:creationId xmlns:a16="http://schemas.microsoft.com/office/drawing/2014/main" id="{5FDEC22A-C958-4522-AA1C-00E130B2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1876425"/>
            <a:ext cx="4179887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29191" name="Object 7">
            <a:extLst>
              <a:ext uri="{FF2B5EF4-FFF2-40B4-BE49-F238E27FC236}">
                <a16:creationId xmlns:a16="http://schemas.microsoft.com/office/drawing/2014/main" id="{B143F219-8199-4DD7-BE15-9994E9456C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4191000"/>
          <a:ext cx="23622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Equation" r:id="rId5" imgW="838200" imgH="177800" progId="Equation.DSMT4">
                  <p:embed/>
                </p:oleObj>
              </mc:Choice>
              <mc:Fallback>
                <p:oleObj name="Equation" r:id="rId5" imgW="838200" imgH="177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9729" t="-11250" r="-9729" b="-11250"/>
                      <a:stretch>
                        <a:fillRect/>
                      </a:stretch>
                    </p:blipFill>
                    <p:spPr bwMode="auto">
                      <a:xfrm>
                        <a:off x="3810000" y="4191000"/>
                        <a:ext cx="2362200" cy="514350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2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2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2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2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2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2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2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91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9187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255ACC4-E47C-4FEF-93C1-A8FD929EAD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Efficiency</a:t>
            </a:r>
          </a:p>
        </p:txBody>
      </p:sp>
      <p:sp>
        <p:nvSpPr>
          <p:cNvPr id="1631235" name="Rectangle 3">
            <a:extLst>
              <a:ext uri="{FF2B5EF4-FFF2-40B4-BE49-F238E27FC236}">
                <a16:creationId xmlns:a16="http://schemas.microsoft.com/office/drawing/2014/main" id="{3E9D1B73-A92C-4BD4-89AD-C39844534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05000"/>
            <a:ext cx="46482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Efficiency is the ratio of the net work done by the engine to the amount of heat that must be supplied to accomplish this work.</a:t>
            </a:r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EA60B231-F57D-4738-9704-0BF9751A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1876425"/>
            <a:ext cx="4179887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31238" name="Object 6">
            <a:extLst>
              <a:ext uri="{FF2B5EF4-FFF2-40B4-BE49-F238E27FC236}">
                <a16:creationId xmlns:a16="http://schemas.microsoft.com/office/drawing/2014/main" id="{E72A6637-F592-435D-B444-96FA6C1D41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419600"/>
          <a:ext cx="13239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4" name="Equation" r:id="rId5" imgW="469900" imgH="406400" progId="Equation.3">
                  <p:embed/>
                </p:oleObj>
              </mc:Choice>
              <mc:Fallback>
                <p:oleObj name="Equation" r:id="rId5" imgW="469900" imgH="40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9729" t="-11250" r="-9729" b="-11250"/>
                      <a:stretch>
                        <a:fillRect/>
                      </a:stretch>
                    </p:blipFill>
                    <p:spPr bwMode="auto">
                      <a:xfrm>
                        <a:off x="1600200" y="4419600"/>
                        <a:ext cx="1323975" cy="1174750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31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31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31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631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1235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4D6AFB0-A533-4ED1-9EE0-433735C43E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4663"/>
            <a:ext cx="9144000" cy="2041525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A heat engine takes in 1200 J of heat from the high-temperature heat source in each cycle, and does 400 J of work in each cycle.  What is the efficiency of this engine?</a:t>
            </a:r>
            <a:endParaRPr lang="en-US" altLang="en-US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65CF41CF-EE5C-4325-87A3-A595218BF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667000"/>
            <a:ext cx="7315200" cy="1524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33%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40%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66%</a:t>
            </a:r>
          </a:p>
          <a:p>
            <a:pPr marL="609600" indent="-60960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A1E81B71-8D0A-448B-8E47-EBAB6CE6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2590800"/>
            <a:ext cx="392906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5573" name="Text Box 5">
            <a:extLst>
              <a:ext uri="{FF2B5EF4-FFF2-40B4-BE49-F238E27FC236}">
                <a16:creationId xmlns:a16="http://schemas.microsoft.com/office/drawing/2014/main" id="{DB656E4F-E92C-40BE-9B0E-EC2B441C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667000"/>
            <a:ext cx="3733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 i="1">
                <a:latin typeface="Times New Roman" panose="02020603050405020304" pitchFamily="18" charset="0"/>
              </a:rPr>
              <a:t>Q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H</a:t>
            </a:r>
            <a:r>
              <a:rPr lang="en-US" altLang="en-US" sz="2400" i="1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= 1200 J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	W </a:t>
            </a:r>
            <a:r>
              <a:rPr lang="en-US" altLang="en-US" sz="2400">
                <a:sym typeface="Symbol" panose="05050102010706020507" pitchFamily="18" charset="2"/>
              </a:rPr>
              <a:t>= 400 J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   e</a:t>
            </a:r>
            <a:r>
              <a:rPr lang="en-US" altLang="en-US" sz="2400"/>
              <a:t> = </a:t>
            </a:r>
            <a:r>
              <a:rPr lang="en-US" altLang="en-US" sz="2400" i="1">
                <a:latin typeface="Times New Roman" panose="02020603050405020304" pitchFamily="18" charset="0"/>
              </a:rPr>
              <a:t>W </a:t>
            </a:r>
            <a:r>
              <a:rPr lang="en-US" altLang="en-US" sz="2400">
                <a:sym typeface="Symbol" panose="05050102010706020507" pitchFamily="18" charset="2"/>
              </a:rPr>
              <a:t>/</a:t>
            </a:r>
            <a:r>
              <a:rPr lang="en-US" altLang="en-US" sz="2400" i="1">
                <a:latin typeface="Times New Roman" panose="02020603050405020304" pitchFamily="18" charset="0"/>
              </a:rPr>
              <a:t> Q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H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 i="1" baseline="-25000">
                <a:latin typeface="Times New Roman" panose="02020603050405020304" pitchFamily="18" charset="0"/>
              </a:rPr>
              <a:t>     </a:t>
            </a:r>
            <a:r>
              <a:rPr lang="en-US" altLang="en-US" sz="2400">
                <a:sym typeface="Symbol" panose="05050102010706020507" pitchFamily="18" charset="2"/>
              </a:rPr>
              <a:t>= (400 J) / (1200 J)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>
                <a:sym typeface="Symbol" panose="05050102010706020507" pitchFamily="18" charset="2"/>
              </a:rPr>
              <a:t>   = 1/3 = 0.33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>
                <a:sym typeface="Symbol" panose="05050102010706020507" pitchFamily="18" charset="2"/>
              </a:rPr>
              <a:t>   = </a:t>
            </a:r>
            <a:r>
              <a:rPr lang="en-US" altLang="en-US" sz="2400">
                <a:solidFill>
                  <a:srgbClr val="FA4F9F"/>
                </a:solidFill>
                <a:sym typeface="Symbol" panose="05050102010706020507" pitchFamily="18" charset="2"/>
              </a:rPr>
              <a:t>33%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4557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4557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45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557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2EEC82B-B114-4909-A3B6-E03602427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Carnot Engine</a:t>
            </a:r>
          </a:p>
        </p:txBody>
      </p:sp>
      <p:sp>
        <p:nvSpPr>
          <p:cNvPr id="1635331" name="Rectangle 3">
            <a:extLst>
              <a:ext uri="{FF2B5EF4-FFF2-40B4-BE49-F238E27FC236}">
                <a16:creationId xmlns:a16="http://schemas.microsoft.com/office/drawing/2014/main" id="{F817F8D7-A1AA-40CE-B2EB-BA1BA23808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efficiency of a typical automobile engine is less than 30%.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This seems to be wasting a lot of energy.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What is the best efficiency we could achieve?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What factors determine efficiency?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In analogy to water wheels, Carnot reasoned that the greatest efficiency of a heat engine would be obtained by taking all the input heat at a single high temperature and releasing all the unused heat at a single low temperature.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5331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7B22025C-F169-42F8-8CE3-4F5F36A61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Carnot Engine and Carnot Cycle</a:t>
            </a:r>
          </a:p>
        </p:txBody>
      </p:sp>
      <p:sp>
        <p:nvSpPr>
          <p:cNvPr id="1637379" name="Rectangle 3">
            <a:extLst>
              <a:ext uri="{FF2B5EF4-FFF2-40B4-BE49-F238E27FC236}">
                <a16:creationId xmlns:a16="http://schemas.microsoft.com/office/drawing/2014/main" id="{76B5F309-509B-45A9-9FD2-5171C91FF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7772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Carnot also reasoned that the processes should occur without undue turbulence.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engine is completely </a:t>
            </a:r>
            <a:r>
              <a:rPr lang="en-US" altLang="en-US" sz="2400" b="1" i="1">
                <a:solidFill>
                  <a:schemeClr val="accent1"/>
                </a:solidFill>
              </a:rPr>
              <a:t>reversible</a:t>
            </a:r>
            <a:r>
              <a:rPr lang="en-US" altLang="en-US" sz="2400"/>
              <a:t>: it can be turned around and run the other way at any point in the cycle, because it is always near equilibrium.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This is Carnot’s ideal engine.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cycle devised by Carnot that an ideal engine would have to follow is called a </a:t>
            </a:r>
            <a:r>
              <a:rPr lang="en-US" altLang="en-US" sz="2800" b="1" i="1">
                <a:solidFill>
                  <a:schemeClr val="accent1"/>
                </a:solidFill>
              </a:rPr>
              <a:t>Carnot cycle</a:t>
            </a:r>
            <a:r>
              <a:rPr lang="en-US" altLang="en-US" sz="28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An (ideal, not real) engine following this cycle is called a </a:t>
            </a:r>
            <a:r>
              <a:rPr lang="en-US" altLang="en-US" sz="2800" b="1" i="1">
                <a:solidFill>
                  <a:schemeClr val="accent1"/>
                </a:solidFill>
              </a:rPr>
              <a:t>Carnot engine</a:t>
            </a:r>
            <a:r>
              <a:rPr lang="en-US" altLang="en-US" sz="28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7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7379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C399F03-DC1F-44D7-AC7E-F5F9F1E8A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Carnot Efficiency</a:t>
            </a:r>
          </a:p>
        </p:txBody>
      </p:sp>
      <p:sp>
        <p:nvSpPr>
          <p:cNvPr id="1641475" name="Rectangle 3">
            <a:extLst>
              <a:ext uri="{FF2B5EF4-FFF2-40B4-BE49-F238E27FC236}">
                <a16:creationId xmlns:a16="http://schemas.microsoft.com/office/drawing/2014/main" id="{EA78E012-A2AD-4550-92EE-F40E9D88AA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28800"/>
            <a:ext cx="91440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efficiency of Carnot’s ideal engine is called the </a:t>
            </a:r>
            <a:r>
              <a:rPr lang="en-US" altLang="en-US" sz="2800" b="1" i="1">
                <a:solidFill>
                  <a:schemeClr val="accent1"/>
                </a:solidFill>
              </a:rPr>
              <a:t>Carnot efficiency</a:t>
            </a:r>
            <a:r>
              <a:rPr lang="en-US" altLang="en-US" sz="2800"/>
              <a:t> and is given by: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This is the </a:t>
            </a:r>
            <a:r>
              <a:rPr lang="en-US" altLang="en-US" sz="2800" b="1" i="1"/>
              <a:t>maximum efficiency possible</a:t>
            </a:r>
            <a:r>
              <a:rPr lang="en-US" altLang="en-US" sz="2800"/>
              <a:t> for </a:t>
            </a:r>
            <a:r>
              <a:rPr lang="en-US" altLang="en-US" sz="2800" b="1" i="1" u="sng"/>
              <a:t>any</a:t>
            </a:r>
            <a:r>
              <a:rPr lang="en-US" altLang="en-US" sz="2800"/>
              <a:t> engine taking in heat from a reservoir at absolute temperature </a:t>
            </a:r>
            <a:r>
              <a:rPr lang="en-US" altLang="en-US" sz="2800" i="1"/>
              <a:t>T</a:t>
            </a:r>
            <a:r>
              <a:rPr lang="en-US" altLang="en-US" sz="2800" i="1" baseline="-25000"/>
              <a:t>H</a:t>
            </a:r>
            <a:r>
              <a:rPr lang="en-US" altLang="en-US" sz="2800"/>
              <a:t> and releasing heat to a reservoir at temperature </a:t>
            </a:r>
            <a:r>
              <a:rPr lang="en-US" altLang="en-US" sz="2800" i="1"/>
              <a:t>T</a:t>
            </a:r>
            <a:r>
              <a:rPr lang="en-US" altLang="en-US" sz="2800" i="1" baseline="-25000"/>
              <a:t>C</a:t>
            </a:r>
            <a:r>
              <a:rPr lang="en-US" altLang="en-US" sz="2800"/>
              <a:t>.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800"/>
              <a:t>Even Carnot’s ideal engine is less than 100% efficient.</a:t>
            </a:r>
          </a:p>
        </p:txBody>
      </p:sp>
      <p:graphicFrame>
        <p:nvGraphicFramePr>
          <p:cNvPr id="1641477" name="Object 5">
            <a:extLst>
              <a:ext uri="{FF2B5EF4-FFF2-40B4-BE49-F238E27FC236}">
                <a16:creationId xmlns:a16="http://schemas.microsoft.com/office/drawing/2014/main" id="{639E867C-5DE7-47A9-AF01-2C45E0E3E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2743200"/>
          <a:ext cx="22542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Equation" r:id="rId4" imgW="800100" imgH="406400" progId="Equation.3">
                  <p:embed/>
                </p:oleObj>
              </mc:Choice>
              <mc:Fallback>
                <p:oleObj name="Equation" r:id="rId4" imgW="800100" imgH="40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9729" t="-11250" r="-9729" b="-11250"/>
                      <a:stretch>
                        <a:fillRect/>
                      </a:stretch>
                    </p:blipFill>
                    <p:spPr bwMode="auto">
                      <a:xfrm>
                        <a:off x="3429000" y="2743200"/>
                        <a:ext cx="2254250" cy="1174750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4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41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41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41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41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41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41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1475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2D1FF76-49B4-42DA-A16A-D4D4D3D16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2041525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A steam turbine takes in steam at a temperature of 400</a:t>
            </a:r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C and releases steam to the condenser at a temperature of 120C.  What is the Carnot efficiency for this engine?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07691D7-4804-46F5-840F-F928B1A31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438400"/>
            <a:ext cx="2362200" cy="1524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30%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41.6%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58.4%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70%</a:t>
            </a:r>
          </a:p>
          <a:p>
            <a:pPr marL="609600" indent="-60960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779273" name="Text Box 9">
            <a:extLst>
              <a:ext uri="{FF2B5EF4-FFF2-40B4-BE49-F238E27FC236}">
                <a16:creationId xmlns:a16="http://schemas.microsoft.com/office/drawing/2014/main" id="{5131F2F3-709F-4D01-96D9-AB86BE7FF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038600"/>
            <a:ext cx="47244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2"/>
            </a:pPr>
            <a:r>
              <a:rPr lang="en-US" altLang="en-US" sz="2400" i="1">
                <a:latin typeface="Times New Roman" panose="02020603050405020304" pitchFamily="18" charset="0"/>
              </a:rPr>
              <a:t>T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H</a:t>
            </a:r>
            <a:r>
              <a:rPr lang="en-US" altLang="en-US" sz="2400" i="1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= 400C = 673 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	T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C</a:t>
            </a:r>
            <a:r>
              <a:rPr lang="en-US" altLang="en-US" sz="2400" i="1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= 120C = 393 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	e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C</a:t>
            </a:r>
            <a:r>
              <a:rPr lang="en-US" altLang="en-US" sz="2400"/>
              <a:t> = </a:t>
            </a:r>
            <a:r>
              <a:rPr lang="en-US" altLang="en-US" sz="2400" i="1">
                <a:latin typeface="Times New Roman" panose="02020603050405020304" pitchFamily="18" charset="0"/>
              </a:rPr>
              <a:t>(T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H</a:t>
            </a:r>
            <a:r>
              <a:rPr lang="en-US" altLang="en-US" sz="2400" i="1">
                <a:latin typeface="Times New Roman" panose="02020603050405020304" pitchFamily="18" charset="0"/>
              </a:rPr>
              <a:t> - T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C </a:t>
            </a:r>
            <a:r>
              <a:rPr lang="en-US" altLang="en-US" sz="2400" i="1">
                <a:latin typeface="Times New Roman" panose="02020603050405020304" pitchFamily="18" charset="0"/>
              </a:rPr>
              <a:t>) </a:t>
            </a:r>
            <a:r>
              <a:rPr lang="en-US" altLang="en-US" sz="2400">
                <a:sym typeface="Symbol" panose="05050102010706020507" pitchFamily="18" charset="2"/>
              </a:rPr>
              <a:t>/</a:t>
            </a:r>
            <a:r>
              <a:rPr lang="en-US" altLang="en-US" sz="2400" i="1">
                <a:latin typeface="Times New Roman" panose="02020603050405020304" pitchFamily="18" charset="0"/>
              </a:rPr>
              <a:t> T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H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 i="1" baseline="-25000">
                <a:latin typeface="Times New Roman" panose="02020603050405020304" pitchFamily="18" charset="0"/>
              </a:rPr>
              <a:t>	</a:t>
            </a:r>
            <a:r>
              <a:rPr lang="en-US" altLang="en-US" sz="2400">
                <a:sym typeface="Symbol" panose="05050102010706020507" pitchFamily="18" charset="2"/>
              </a:rPr>
              <a:t>= (673 K - 393 K) / (673 K)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>
                <a:sym typeface="Symbol" panose="05050102010706020507" pitchFamily="18" charset="2"/>
              </a:rPr>
              <a:t>	= 280 K / 673 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Symbol" panose="05050102010706020507" pitchFamily="18" charset="2"/>
              <a:buNone/>
            </a:pPr>
            <a:r>
              <a:rPr lang="en-US" altLang="en-US" sz="2400">
                <a:sym typeface="Symbol" panose="05050102010706020507" pitchFamily="18" charset="2"/>
              </a:rPr>
              <a:t>	= </a:t>
            </a:r>
            <a:r>
              <a:rPr lang="en-US" altLang="en-US" sz="2400">
                <a:solidFill>
                  <a:srgbClr val="FA4F9F"/>
                </a:solidFill>
                <a:sym typeface="Symbol" panose="05050102010706020507" pitchFamily="18" charset="2"/>
              </a:rPr>
              <a:t>0.416 = 41.6%</a:t>
            </a:r>
          </a:p>
        </p:txBody>
      </p:sp>
      <p:pic>
        <p:nvPicPr>
          <p:cNvPr id="73733" name="Picture 10">
            <a:extLst>
              <a:ext uri="{FF2B5EF4-FFF2-40B4-BE49-F238E27FC236}">
                <a16:creationId xmlns:a16="http://schemas.microsoft.com/office/drawing/2014/main" id="{A90A33EE-553C-49D4-9721-0C40B2F8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2286000"/>
            <a:ext cx="38338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7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A8F1E62-F375-45DB-9387-CC44EEE99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Second Law of Thermodynamics</a:t>
            </a:r>
          </a:p>
        </p:txBody>
      </p:sp>
      <p:sp>
        <p:nvSpPr>
          <p:cNvPr id="1649667" name="Rectangle 3">
            <a:extLst>
              <a:ext uri="{FF2B5EF4-FFF2-40B4-BE49-F238E27FC236}">
                <a16:creationId xmlns:a16="http://schemas.microsoft.com/office/drawing/2014/main" id="{D403B0E1-5A13-4C3D-8F3A-6B0A5C186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620000" cy="3962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>
                <a:solidFill>
                  <a:srgbClr val="FFBF8A"/>
                </a:solidFill>
              </a:rPr>
              <a:t>No engine, working in a continuous cycle, can take heat from a reservoir at a single temperature and convert that heat completely to work.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Therefore, no engine can have a greater efficiency than a Carnot engine operating between the same two temperatures.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4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4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49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667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C5BF106-0057-4768-97D4-9F854056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Refrigerators, Heat Pumps, and Entropy</a:t>
            </a:r>
          </a:p>
        </p:txBody>
      </p:sp>
      <p:sp>
        <p:nvSpPr>
          <p:cNvPr id="1657859" name="Rectangle 3">
            <a:extLst>
              <a:ext uri="{FF2B5EF4-FFF2-40B4-BE49-F238E27FC236}">
                <a16:creationId xmlns:a16="http://schemas.microsoft.com/office/drawing/2014/main" id="{64F8607A-6A80-42D5-A404-8768D41D3F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48768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If a heat engine is run in reverse, then work </a:t>
            </a:r>
            <a:r>
              <a:rPr lang="en-US" altLang="en-US" sz="2400" i="1">
                <a:solidFill>
                  <a:srgbClr val="FFBF8A"/>
                </a:solidFill>
              </a:rPr>
              <a:t>W </a:t>
            </a:r>
            <a:r>
              <a:rPr lang="en-US" altLang="en-US" sz="2400"/>
              <a:t>is done </a:t>
            </a:r>
            <a:r>
              <a:rPr lang="en-US" altLang="en-US" sz="2400" b="1" i="1"/>
              <a:t>on </a:t>
            </a:r>
            <a:r>
              <a:rPr lang="en-US" altLang="en-US" sz="2400"/>
              <a:t>the engine as heat </a:t>
            </a:r>
            <a:r>
              <a:rPr lang="en-US" altLang="en-US" sz="2400" i="1">
                <a:solidFill>
                  <a:srgbClr val="FFBF8A"/>
                </a:solidFill>
              </a:rPr>
              <a:t>Q</a:t>
            </a:r>
            <a:r>
              <a:rPr lang="en-US" altLang="en-US" sz="2400" i="1" baseline="-25000">
                <a:solidFill>
                  <a:srgbClr val="FFBF8A"/>
                </a:solidFill>
              </a:rPr>
              <a:t>C</a:t>
            </a:r>
            <a:r>
              <a:rPr lang="en-US" altLang="en-US" sz="2400"/>
              <a:t> is removed from the lower-temperature reservoir and a </a:t>
            </a:r>
            <a:r>
              <a:rPr lang="en-US" altLang="en-US" sz="2400" b="1" i="1"/>
              <a:t>greater</a:t>
            </a:r>
            <a:r>
              <a:rPr lang="en-US" altLang="en-US" sz="2400"/>
              <a:t> quantity of heat </a:t>
            </a:r>
            <a:r>
              <a:rPr lang="en-US" altLang="en-US" sz="2400" i="1">
                <a:solidFill>
                  <a:srgbClr val="FFBF8A"/>
                </a:solidFill>
              </a:rPr>
              <a:t>Q</a:t>
            </a:r>
            <a:r>
              <a:rPr lang="en-US" altLang="en-US" sz="2400" i="1" baseline="-25000">
                <a:solidFill>
                  <a:srgbClr val="FFBF8A"/>
                </a:solidFill>
              </a:rPr>
              <a:t>H</a:t>
            </a:r>
            <a:r>
              <a:rPr lang="en-US" altLang="en-US" sz="2400"/>
              <a:t> is released to the higher-temperature reservoir.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/>
              <a:t>A device that moves heat from a cooler reservoir to a warmer reservoir by means of work supplied from some external source is called a</a:t>
            </a:r>
            <a:r>
              <a:rPr lang="en-US" altLang="en-US" sz="2400" b="1" i="1">
                <a:solidFill>
                  <a:schemeClr val="accent1"/>
                </a:solidFill>
              </a:rPr>
              <a:t> heat pump</a:t>
            </a:r>
            <a:r>
              <a:rPr lang="en-US" altLang="en-US" sz="2400"/>
              <a:t>.</a:t>
            </a:r>
          </a:p>
        </p:txBody>
      </p:sp>
      <p:pic>
        <p:nvPicPr>
          <p:cNvPr id="77828" name="Picture 5">
            <a:extLst>
              <a:ext uri="{FF2B5EF4-FFF2-40B4-BE49-F238E27FC236}">
                <a16:creationId xmlns:a16="http://schemas.microsoft.com/office/drawing/2014/main" id="{B5C0517B-F195-462A-8C37-AB9CE7BD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2076450"/>
            <a:ext cx="40671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5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5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7859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266" name="Rectangle 2">
            <a:extLst>
              <a:ext uri="{FF2B5EF4-FFF2-40B4-BE49-F238E27FC236}">
                <a16:creationId xmlns:a16="http://schemas.microsoft.com/office/drawing/2014/main" id="{63A61C55-3384-4B88-955D-615D703EB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5410200" cy="5867400"/>
          </a:xfrm>
        </p:spPr>
        <p:txBody>
          <a:bodyPr/>
          <a:lstStyle/>
          <a:p>
            <a:pPr eaLnBrk="1" hangingPunct="1"/>
            <a:r>
              <a:rPr lang="en-US" altLang="en-US" sz="2800"/>
              <a:t>The zero point on the Fahrenheit scale was based on the temperature of a mixture of salt and ice in a saturated salt solution.</a:t>
            </a:r>
          </a:p>
          <a:p>
            <a:pPr eaLnBrk="1" hangingPunct="1"/>
            <a:r>
              <a:rPr lang="en-US" altLang="en-US" sz="2800"/>
              <a:t>The zero point on the Celsius scale is the freezing point of water.</a:t>
            </a:r>
          </a:p>
          <a:p>
            <a:pPr eaLnBrk="1" hangingPunct="1"/>
            <a:r>
              <a:rPr lang="en-US" altLang="en-US" sz="2800"/>
              <a:t>Both scales go below zero.</a:t>
            </a:r>
          </a:p>
          <a:p>
            <a:pPr eaLnBrk="1" hangingPunct="1"/>
            <a:r>
              <a:rPr lang="en-US" altLang="en-US" sz="2800"/>
              <a:t>Is there such a thing as </a:t>
            </a:r>
            <a:r>
              <a:rPr lang="en-US" altLang="en-US" sz="2800" b="1" i="1">
                <a:solidFill>
                  <a:schemeClr val="accent1"/>
                </a:solidFill>
              </a:rPr>
              <a:t>absolute zero</a:t>
            </a:r>
            <a:r>
              <a:rPr lang="en-US" altLang="en-US" sz="2800"/>
              <a:t>?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3B61EA5-096E-47FC-851E-18D9260E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428625"/>
            <a:ext cx="3740150" cy="607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47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47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47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47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47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7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4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4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4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7266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5" name="Rectangle 3">
            <a:extLst>
              <a:ext uri="{FF2B5EF4-FFF2-40B4-BE49-F238E27FC236}">
                <a16:creationId xmlns:a16="http://schemas.microsoft.com/office/drawing/2014/main" id="{50DF5218-2E10-408C-B432-F5A89C0C7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533400"/>
            <a:ext cx="8610600" cy="5562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first law of thermodynamics requires that, for a complete cycle, the heat released at the higher temperature must equal the energy put into the engine in the form of both heat </a:t>
            </a:r>
            <a:r>
              <a:rPr lang="en-US" altLang="en-US" sz="2800" b="1" i="1"/>
              <a:t>and work</a:t>
            </a:r>
            <a:r>
              <a:rPr lang="en-US" altLang="en-US" sz="2800"/>
              <a:t>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/>
              <a:t>The engine returns to its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initial condition at the end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of each cycle; the internal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energy of the engine does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not change.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/>
              <a:t>More heat is released at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the higher temperature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than was taken in at the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lower temperature.</a:t>
            </a: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013A46D0-CB97-41D2-954F-1B26EE714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2076450"/>
            <a:ext cx="40671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67078" name="Object 6">
            <a:extLst>
              <a:ext uri="{FF2B5EF4-FFF2-40B4-BE49-F238E27FC236}">
                <a16:creationId xmlns:a16="http://schemas.microsoft.com/office/drawing/2014/main" id="{DF5D4771-2B50-41F9-83AE-F2699A06EB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5486400"/>
          <a:ext cx="23622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Equation" r:id="rId5" imgW="838200" imgH="177800" progId="Equation.3">
                  <p:embed/>
                </p:oleObj>
              </mc:Choice>
              <mc:Fallback>
                <p:oleObj name="Equation" r:id="rId5" imgW="8382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9729" t="-11250" r="-9729" b="-11250"/>
                      <a:stretch>
                        <a:fillRect/>
                      </a:stretch>
                    </p:blipFill>
                    <p:spPr bwMode="auto">
                      <a:xfrm>
                        <a:off x="1219200" y="5486400"/>
                        <a:ext cx="2362200" cy="514350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6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6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6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6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6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6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7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6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67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6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6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67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67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67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67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67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67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67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67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67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67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67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67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67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67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75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1587A-A1E5-44DF-BFD0-81B59EDAB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Refrigerators </a:t>
            </a:r>
            <a:br>
              <a:rPr lang="en-US" altLang="en-US"/>
            </a:br>
            <a:r>
              <a:rPr lang="en-US" altLang="en-US"/>
              <a:t>and Heat Pumps</a:t>
            </a:r>
          </a:p>
        </p:txBody>
      </p:sp>
      <p:sp>
        <p:nvSpPr>
          <p:cNvPr id="1665027" name="Rectangle 3">
            <a:extLst>
              <a:ext uri="{FF2B5EF4-FFF2-40B4-BE49-F238E27FC236}">
                <a16:creationId xmlns:a16="http://schemas.microsoft.com/office/drawing/2014/main" id="{E9B2554D-DD78-4BD9-9251-5C71AF83C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6324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A </a:t>
            </a:r>
            <a:r>
              <a:rPr lang="en-US" altLang="en-US" sz="2800" b="1" i="1">
                <a:solidFill>
                  <a:schemeClr val="accent1"/>
                </a:solidFill>
              </a:rPr>
              <a:t>refrigerator</a:t>
            </a:r>
            <a:r>
              <a:rPr lang="en-US" altLang="en-US" sz="2800"/>
              <a:t> is also a form of a heat pump.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It also moves heat from a cooler reservoir to a warmer reservoir by means of work supplied from some external source.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It keeps food cold by pumping heat out of the cooler interior of the refrigerator into the warmer room.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An electric motor or gas-powered engine does the necessary work.</a:t>
            </a:r>
          </a:p>
        </p:txBody>
      </p:sp>
      <p:pic>
        <p:nvPicPr>
          <p:cNvPr id="81924" name="Picture 7">
            <a:extLst>
              <a:ext uri="{FF2B5EF4-FFF2-40B4-BE49-F238E27FC236}">
                <a16:creationId xmlns:a16="http://schemas.microsoft.com/office/drawing/2014/main" id="{71552807-BCBE-424D-8934-FC38200A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25" y="2105025"/>
            <a:ext cx="24415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5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65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65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6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6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6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5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65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5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5027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508541A5-400F-40B8-84EC-A49BA501E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30175"/>
            <a:ext cx="7772400" cy="2101850"/>
          </a:xfrm>
        </p:spPr>
        <p:txBody>
          <a:bodyPr/>
          <a:lstStyle/>
          <a:p>
            <a:pPr eaLnBrk="1" hangingPunct="1"/>
            <a:r>
              <a:rPr lang="en-US" altLang="en-US"/>
              <a:t>Another Statement of The Second Law of Thermodynamics</a:t>
            </a:r>
          </a:p>
        </p:txBody>
      </p:sp>
      <p:sp>
        <p:nvSpPr>
          <p:cNvPr id="1679363" name="Rectangle 3">
            <a:extLst>
              <a:ext uri="{FF2B5EF4-FFF2-40B4-BE49-F238E27FC236}">
                <a16:creationId xmlns:a16="http://schemas.microsoft.com/office/drawing/2014/main" id="{36E621F5-0236-4ECD-BDF8-37F371208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620000" cy="3733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800"/>
              <a:t>Heat has a natural tendency to flow from hotter objects to colder objects.  This can be expressed in a second statement of the second law of thermodynamics:</a:t>
            </a:r>
            <a:endParaRPr lang="en-US" altLang="en-US" sz="2800" b="1">
              <a:solidFill>
                <a:srgbClr val="FFBF8A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800" b="1">
                <a:solidFill>
                  <a:srgbClr val="FFBF8A"/>
                </a:solidFill>
              </a:rPr>
              <a:t>Heat will not flow from a colder body to a hotter body unless some other process is also involved.</a:t>
            </a:r>
            <a:endParaRPr lang="en-US" altLang="en-US" sz="2800"/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800"/>
              <a:t>For example, work can be used to pump heat against its usual direction of flow.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9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79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7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7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7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63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8085055-21A2-4FFC-A514-7E157C5A7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8001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/>
              <a:t>Entropy</a:t>
            </a:r>
          </a:p>
        </p:txBody>
      </p:sp>
      <p:sp>
        <p:nvSpPr>
          <p:cNvPr id="1683459" name="Rectangle 3">
            <a:extLst>
              <a:ext uri="{FF2B5EF4-FFF2-40B4-BE49-F238E27FC236}">
                <a16:creationId xmlns:a16="http://schemas.microsoft.com/office/drawing/2014/main" id="{CF76B4EE-BCEF-443B-82AE-AE875652A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48768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FEC9"/>
                </a:solidFill>
              </a:rPr>
              <a:t>Heat can be removed from a high-temperature source either by spontaneous flow to a low-temperature reservoir or by being used to run a heat engine.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FEC9"/>
                </a:solidFill>
              </a:rPr>
              <a:t>If the engine is a Carnot engine, the process is completely</a:t>
            </a:r>
            <a:r>
              <a:rPr lang="en-US" altLang="en-US" sz="2800"/>
              <a:t> </a:t>
            </a:r>
            <a:r>
              <a:rPr lang="en-US" altLang="en-US" sz="2800" b="1" i="1">
                <a:solidFill>
                  <a:schemeClr val="accent1"/>
                </a:solidFill>
              </a:rPr>
              <a:t>reversible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FFFEC9"/>
                </a:solidFill>
              </a:rPr>
              <a:t>and the maximum possible work has been obtained from the available heat.</a:t>
            </a:r>
          </a:p>
        </p:txBody>
      </p:sp>
      <p:pic>
        <p:nvPicPr>
          <p:cNvPr id="86020" name="Picture 4">
            <a:extLst>
              <a:ext uri="{FF2B5EF4-FFF2-40B4-BE49-F238E27FC236}">
                <a16:creationId xmlns:a16="http://schemas.microsoft.com/office/drawing/2014/main" id="{E25B5EAB-9062-4CC0-B64B-BDCAC684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2133600"/>
            <a:ext cx="4114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8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345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507" name="Rectangle 3">
            <a:extLst>
              <a:ext uri="{FF2B5EF4-FFF2-40B4-BE49-F238E27FC236}">
                <a16:creationId xmlns:a16="http://schemas.microsoft.com/office/drawing/2014/main" id="{D7864ED5-78C1-4AB2-910F-2CED78E09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57200"/>
            <a:ext cx="8915400" cy="6400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FEC9"/>
                </a:solidFill>
              </a:rPr>
              <a:t>If the heat simply flows from hot to cold spontaneously, the process is</a:t>
            </a:r>
            <a:r>
              <a:rPr lang="en-US" altLang="en-US" sz="2800"/>
              <a:t> </a:t>
            </a:r>
            <a:r>
              <a:rPr lang="en-US" altLang="en-US" sz="2800" b="1" i="1">
                <a:solidFill>
                  <a:schemeClr val="accent1"/>
                </a:solidFill>
              </a:rPr>
              <a:t>irreversible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FFFEC9"/>
                </a:solidFill>
              </a:rPr>
              <a:t>and the energy is not converted to useful work.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FEC9"/>
                </a:solidFill>
              </a:rPr>
              <a:t>In the irreversible process, </a:t>
            </a:r>
            <a:r>
              <a:rPr lang="en-US" altLang="en-US" sz="2800" b="1" i="1">
                <a:solidFill>
                  <a:srgbClr val="FFFEC9"/>
                </a:solidFill>
              </a:rPr>
              <a:t>we lose some ability to do useful work</a:t>
            </a:r>
            <a:r>
              <a:rPr lang="en-US" altLang="en-US" sz="2800">
                <a:solidFill>
                  <a:srgbClr val="FFFEC9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 i="1">
                <a:solidFill>
                  <a:schemeClr val="accent1"/>
                </a:solidFill>
              </a:rPr>
              <a:t>Entropy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FFFEC9"/>
                </a:solidFill>
              </a:rPr>
              <a:t>is the quantity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that describes the extent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of this loss.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Entropy is sometimes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FFEC9"/>
                </a:solidFill>
              </a:rPr>
              <a:t>	defined as</a:t>
            </a:r>
            <a:r>
              <a:rPr lang="en-US" altLang="en-US" sz="2400"/>
              <a:t> </a:t>
            </a:r>
            <a:r>
              <a:rPr lang="en-US" altLang="en-US" sz="2400" b="1" i="1">
                <a:solidFill>
                  <a:srgbClr val="FAA368"/>
                </a:solidFill>
              </a:rPr>
              <a:t>a measure of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rgbClr val="FAA368"/>
                </a:solidFill>
              </a:rPr>
              <a:t>	the disorder of the system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The entropy of a system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FFEC9"/>
                </a:solidFill>
              </a:rPr>
              <a:t>	increases any time the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FFEC9"/>
                </a:solidFill>
              </a:rPr>
              <a:t>	disorder or randomness of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FFEC9"/>
                </a:solidFill>
              </a:rPr>
              <a:t>	the system increases.</a:t>
            </a:r>
            <a:endParaRPr lang="en-US" altLang="en-US" sz="2400"/>
          </a:p>
        </p:txBody>
      </p:sp>
      <p:pic>
        <p:nvPicPr>
          <p:cNvPr id="88067" name="Picture 4">
            <a:extLst>
              <a:ext uri="{FF2B5EF4-FFF2-40B4-BE49-F238E27FC236}">
                <a16:creationId xmlns:a16="http://schemas.microsoft.com/office/drawing/2014/main" id="{BEC60C72-8AC6-489E-9AD9-2BB54DFE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2133600"/>
            <a:ext cx="4114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85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8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8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85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8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8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85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8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8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85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85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550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4D63EE7D-C41D-4C72-A7A5-92F8A0BBB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30175"/>
            <a:ext cx="7772400" cy="2101850"/>
          </a:xfrm>
        </p:spPr>
        <p:txBody>
          <a:bodyPr/>
          <a:lstStyle/>
          <a:p>
            <a:pPr eaLnBrk="1" hangingPunct="1"/>
            <a:r>
              <a:rPr lang="en-US" altLang="en-US"/>
              <a:t>A Third Statement of The Second Law of Thermodynamics</a:t>
            </a:r>
          </a:p>
        </p:txBody>
      </p:sp>
      <p:sp>
        <p:nvSpPr>
          <p:cNvPr id="1687555" name="Rectangle 3">
            <a:extLst>
              <a:ext uri="{FF2B5EF4-FFF2-40B4-BE49-F238E27FC236}">
                <a16:creationId xmlns:a16="http://schemas.microsoft.com/office/drawing/2014/main" id="{18A460A5-0B20-4F0B-B3BF-768B698B09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620000" cy="3733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400"/>
              <a:t>Entropy remains constant in reversible processes but increases in irreversible processes.</a:t>
            </a:r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400"/>
              <a:t>The entropy of a system decreases only if it interacts with some other system whose entropy is increased in the process.</a:t>
            </a:r>
          </a:p>
          <a:p>
            <a:pPr lvl="1"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000"/>
              <a:t>This happens, for example, in the growth and development of biological organisms.</a:t>
            </a:r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altLang="en-US" sz="2400" b="1">
                <a:solidFill>
                  <a:srgbClr val="FFBF8A"/>
                </a:solidFill>
              </a:rPr>
              <a:t>The entropy of the universe or of an isolated system can only increase or remain constant.  Its entropy can never decrease.</a:t>
            </a:r>
            <a:endParaRPr lang="en-US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8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8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8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8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8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8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8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8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7555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8" name="Rectangle 2">
            <a:extLst>
              <a:ext uri="{FF2B5EF4-FFF2-40B4-BE49-F238E27FC236}">
                <a16:creationId xmlns:a16="http://schemas.microsoft.com/office/drawing/2014/main" id="{20411213-72AC-4529-BE86-A37B7226A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57200"/>
            <a:ext cx="8610600" cy="3733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>
                <a:solidFill>
                  <a:srgbClr val="FFFEC9"/>
                </a:solidFill>
              </a:rPr>
              <a:t>The thermal energy of a gas consists of the kinetic energy of the molecules.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</a:pPr>
            <a:r>
              <a:rPr lang="en-US" altLang="en-US" sz="2800">
                <a:solidFill>
                  <a:srgbClr val="FFFEC9"/>
                </a:solidFill>
              </a:rPr>
              <a:t>The velocities of these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molecules are randomly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directed.  Only some of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them move in the proper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direction to push the piston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FEC9"/>
                </a:solidFill>
              </a:rPr>
              <a:t>	to produce work.</a:t>
            </a:r>
          </a:p>
        </p:txBody>
      </p:sp>
      <p:pic>
        <p:nvPicPr>
          <p:cNvPr id="92163" name="Picture 3">
            <a:extLst>
              <a:ext uri="{FF2B5EF4-FFF2-40B4-BE49-F238E27FC236}">
                <a16:creationId xmlns:a16="http://schemas.microsoft.com/office/drawing/2014/main" id="{F8366FA0-0F35-4E24-80D9-D93D9BE6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990600"/>
            <a:ext cx="33337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93701" name="Rectangle 5">
            <a:extLst>
              <a:ext uri="{FF2B5EF4-FFF2-40B4-BE49-F238E27FC236}">
                <a16:creationId xmlns:a16="http://schemas.microsoft.com/office/drawing/2014/main" id="{66D6BD52-57E9-4F4E-89F1-C6ACDD8F6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9144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FEC9"/>
                </a:solidFill>
              </a:rPr>
              <a:t>The basic disorganization of heat energy is responsible for the limitations encompassed by the three statements of the second law.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FEC9"/>
                </a:solidFill>
              </a:rPr>
              <a:t>The natural tendency of entropy to increase can only be countered by introducing energy into the system: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For example, solar energy to support biological processes on earth.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For example, work done to organize a room’s clutter.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93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93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693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1693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1693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1693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693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93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93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93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693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698" grpId="0" build="p"/>
      <p:bldP spid="1693701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15EE5D4D-A492-4A5F-90ED-56F0F0312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Perpetual Motion and Energy Fluids</a:t>
            </a:r>
          </a:p>
        </p:txBody>
      </p:sp>
      <p:sp>
        <p:nvSpPr>
          <p:cNvPr id="1541125" name="Text Box 5">
            <a:extLst>
              <a:ext uri="{FF2B5EF4-FFF2-40B4-BE49-F238E27FC236}">
                <a16:creationId xmlns:a16="http://schemas.microsoft.com/office/drawing/2014/main" id="{14CF0651-5A9F-4F61-9991-B38A1D818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81200"/>
            <a:ext cx="45720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A </a:t>
            </a:r>
            <a:r>
              <a:rPr lang="en-US" altLang="en-US" sz="2400" b="1" i="1">
                <a:solidFill>
                  <a:schemeClr val="accent1"/>
                </a:solidFill>
              </a:rPr>
              <a:t>perpetual-motion machine of the first kind</a:t>
            </a:r>
            <a:r>
              <a:rPr lang="en-US" altLang="en-US" sz="2400"/>
              <a:t> is a </a:t>
            </a:r>
            <a:r>
              <a:rPr lang="en-US" altLang="en-US" sz="2400" b="1" i="1"/>
              <a:t>proposed</a:t>
            </a:r>
            <a:r>
              <a:rPr lang="en-US" altLang="en-US" sz="2400"/>
              <a:t> engine of machine that would violate the first law of thermodynamics.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 b="1">
                <a:solidFill>
                  <a:srgbClr val="FFBF8A"/>
                </a:solidFill>
              </a:rPr>
              <a:t>It puts out more energy as work or heat than it takes in.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>
                <a:latin typeface="Comic Sans MS" panose="030F0702030302020204" pitchFamily="66" charset="0"/>
              </a:rPr>
              <a:t>Buyer beware: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rgbClr val="EFFF5D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000">
                <a:latin typeface="Comic Sans MS" panose="030F0702030302020204" pitchFamily="66" charset="0"/>
              </a:rPr>
              <a:t>Where is the energy coming from?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rgbClr val="EFFF5D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000">
                <a:latin typeface="Comic Sans MS" panose="030F0702030302020204" pitchFamily="66" charset="0"/>
              </a:rPr>
              <a:t>How can the machine put more energy out than went in?</a:t>
            </a:r>
          </a:p>
        </p:txBody>
      </p:sp>
      <p:pic>
        <p:nvPicPr>
          <p:cNvPr id="94212" name="Picture 7">
            <a:extLst>
              <a:ext uri="{FF2B5EF4-FFF2-40B4-BE49-F238E27FC236}">
                <a16:creationId xmlns:a16="http://schemas.microsoft.com/office/drawing/2014/main" id="{69873A07-E2B5-440C-B015-E020AAA3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057400"/>
            <a:ext cx="4198938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112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371" name="Text Box 3">
            <a:extLst>
              <a:ext uri="{FF2B5EF4-FFF2-40B4-BE49-F238E27FC236}">
                <a16:creationId xmlns:a16="http://schemas.microsoft.com/office/drawing/2014/main" id="{77610A91-CE17-4F95-A9DB-288677F1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8839200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A </a:t>
            </a:r>
            <a:r>
              <a:rPr lang="en-US" altLang="en-US" sz="2400" b="1" i="1">
                <a:solidFill>
                  <a:schemeClr val="accent1"/>
                </a:solidFill>
              </a:rPr>
              <a:t>perpetual-motion machine of the second kind</a:t>
            </a:r>
            <a:r>
              <a:rPr lang="en-US" altLang="en-US" sz="2400"/>
              <a:t> does not put more energy out than goes in.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Instead, it may claim to be able to take heat from a reservoir at a single temperature and convert it completely to work.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This violates the second law of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400"/>
              <a:t>thermodynamics: some heat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400"/>
              <a:t>must be released into a lower-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400"/>
              <a:t>temperature reservoir.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400"/>
              <a:t>Or, it may simply claim a higher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2400"/>
              <a:t>efficiency than the Carnot efficiency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2400"/>
              <a:t>(for the available temperature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en-US" altLang="en-US" sz="2400"/>
              <a:t>difference).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Such claims may be put forward by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None/>
            </a:pPr>
            <a:r>
              <a:rPr lang="en-US" altLang="en-US" sz="2000"/>
              <a:t>well-intentioned but misguided persons.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000"/>
              <a:t>Some are promoted by charlatans.</a:t>
            </a:r>
          </a:p>
        </p:txBody>
      </p:sp>
      <p:pic>
        <p:nvPicPr>
          <p:cNvPr id="96259" name="Picture 6">
            <a:extLst>
              <a:ext uri="{FF2B5EF4-FFF2-40B4-BE49-F238E27FC236}">
                <a16:creationId xmlns:a16="http://schemas.microsoft.com/office/drawing/2014/main" id="{256CF47D-5B1D-4389-A0FB-8415A912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057400"/>
            <a:ext cx="38893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237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34AF3988-3089-4371-8936-CCB14C760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39775"/>
            <a:ext cx="9144000" cy="1066800"/>
          </a:xfrm>
        </p:spPr>
        <p:txBody>
          <a:bodyPr/>
          <a:lstStyle/>
          <a:p>
            <a:pPr algn="l" eaLnBrk="1" hangingPunct="1"/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Is it possible for a heat engine to operate as shown in the following diagram?</a:t>
            </a:r>
            <a:endParaRPr lang="en-US" altLang="en-US" sz="4000">
              <a:solidFill>
                <a:srgbClr val="EFFF5D"/>
              </a:solidFill>
              <a:latin typeface="Comic Sans MS" panose="030F0702030302020204" pitchFamily="66" charset="0"/>
            </a:endParaRPr>
          </a:p>
        </p:txBody>
      </p:sp>
      <p:sp>
        <p:nvSpPr>
          <p:cNvPr id="1391619" name="Text Box 3">
            <a:extLst>
              <a:ext uri="{FF2B5EF4-FFF2-40B4-BE49-F238E27FC236}">
                <a16:creationId xmlns:a16="http://schemas.microsoft.com/office/drawing/2014/main" id="{32D276DC-5F7B-47CB-9CF3-5EE812B1B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267200"/>
            <a:ext cx="4419600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2"/>
            </a:pPr>
            <a:r>
              <a:rPr lang="en-US" altLang="en-US" sz="1900"/>
              <a:t>This is a perpetual-motion machine of the second kind.  According to the second law of thermodynamics, heat can never be completely converted to work without some waste heat released.</a:t>
            </a:r>
            <a:endParaRPr lang="en-US" altLang="en-US" sz="2000"/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BB66433F-B8EF-4C3A-B470-98AD838D5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9800"/>
            <a:ext cx="4724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600" indent="-5334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52600" indent="-3810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9800" indent="-3810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670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242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814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386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Yes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No, not ever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Only if it is a Carnot engine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It depends</a:t>
            </a:r>
            <a:endParaRPr lang="en-US" altLang="en-US" sz="2000">
              <a:latin typeface="Comic Sans MS" panose="030F0702030302020204" pitchFamily="66" charset="0"/>
            </a:endParaRPr>
          </a:p>
        </p:txBody>
      </p:sp>
      <p:pic>
        <p:nvPicPr>
          <p:cNvPr id="98309" name="Picture 6">
            <a:extLst>
              <a:ext uri="{FF2B5EF4-FFF2-40B4-BE49-F238E27FC236}">
                <a16:creationId xmlns:a16="http://schemas.microsoft.com/office/drawing/2014/main" id="{65E02EFA-19C0-4AFF-8779-A9F5B45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905000"/>
            <a:ext cx="4310063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916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916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9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16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F44B8DC-2328-40C9-BD14-98090331C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4135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EFFF5D"/>
                </a:solidFill>
                <a:latin typeface="Comic Sans MS" panose="030F0702030302020204" pitchFamily="66" charset="0"/>
              </a:rPr>
              <a:t>What is </a:t>
            </a:r>
            <a:r>
              <a:rPr lang="en-US" altLang="en-US" sz="3600" b="1" i="1">
                <a:solidFill>
                  <a:schemeClr val="accent1"/>
                </a:solidFill>
                <a:latin typeface="Comic Sans MS" panose="030F0702030302020204" pitchFamily="66" charset="0"/>
              </a:rPr>
              <a:t>absolute zero</a:t>
            </a:r>
            <a:r>
              <a:rPr lang="en-US" altLang="en-US" sz="3600" b="1">
                <a:solidFill>
                  <a:srgbClr val="EFFF5D"/>
                </a:solidFill>
                <a:latin typeface="Comic Sans MS" panose="030F0702030302020204" pitchFamily="66" charset="0"/>
              </a:rPr>
              <a:t>?</a:t>
            </a:r>
            <a:endParaRPr lang="en-US" altLang="en-US"/>
          </a:p>
        </p:txBody>
      </p:sp>
      <p:sp>
        <p:nvSpPr>
          <p:cNvPr id="1551363" name="Rectangle 3">
            <a:extLst>
              <a:ext uri="{FF2B5EF4-FFF2-40B4-BE49-F238E27FC236}">
                <a16:creationId xmlns:a16="http://schemas.microsoft.com/office/drawing/2014/main" id="{59434A21-78BF-4658-B481-542C12537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41148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If the volume of a gas is kept constant while the temperature is increased, the pressure will increase.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This can be used as a means of measuring temperature.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A constant-volume gas thermometer allows the pressure to change with temperature while the volume is held constant.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The difference in height of the two mercury columns is proportional to the pressure.</a:t>
            </a:r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EB019BE7-BB62-4ADE-87B0-57DC2CA0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447800"/>
            <a:ext cx="45307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136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817E3803-9B29-46C5-9341-33EE75866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39775"/>
            <a:ext cx="9144000" cy="1066800"/>
          </a:xfrm>
        </p:spPr>
        <p:txBody>
          <a:bodyPr/>
          <a:lstStyle/>
          <a:p>
            <a:pPr algn="l" eaLnBrk="1" hangingPunct="1"/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Is it possible for a heat engine to operate as shown in the following diagram?</a:t>
            </a:r>
            <a:endParaRPr lang="en-US" altLang="en-US" sz="4000">
              <a:solidFill>
                <a:srgbClr val="EFFF5D"/>
              </a:solidFill>
              <a:latin typeface="Comic Sans MS" panose="030F0702030302020204" pitchFamily="66" charset="0"/>
            </a:endParaRPr>
          </a:p>
        </p:txBody>
      </p:sp>
      <p:sp>
        <p:nvSpPr>
          <p:cNvPr id="100355" name="Rectangle 4">
            <a:extLst>
              <a:ext uri="{FF2B5EF4-FFF2-40B4-BE49-F238E27FC236}">
                <a16:creationId xmlns:a16="http://schemas.microsoft.com/office/drawing/2014/main" id="{164293CD-7572-48D1-9ACE-739E00E8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9800"/>
            <a:ext cx="4724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600" indent="-5334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52600" indent="-3810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9800" indent="-3810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670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242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814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386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Yes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No, not ever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Only if it is a Carnot engine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It depends</a:t>
            </a:r>
            <a:endParaRPr lang="en-US" altLang="en-US" sz="2000">
              <a:latin typeface="Comic Sans MS" panose="030F0702030302020204" pitchFamily="66" charset="0"/>
            </a:endParaRPr>
          </a:p>
        </p:txBody>
      </p:sp>
      <p:pic>
        <p:nvPicPr>
          <p:cNvPr id="100356" name="Picture 6">
            <a:extLst>
              <a:ext uri="{FF2B5EF4-FFF2-40B4-BE49-F238E27FC236}">
                <a16:creationId xmlns:a16="http://schemas.microsoft.com/office/drawing/2014/main" id="{76A0F3F0-DE00-4544-B072-E7354B8F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2081213"/>
            <a:ext cx="451961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2808" name="Text Box 8">
            <a:extLst>
              <a:ext uri="{FF2B5EF4-FFF2-40B4-BE49-F238E27FC236}">
                <a16:creationId xmlns:a16="http://schemas.microsoft.com/office/drawing/2014/main" id="{C4CE675D-BB69-42C4-AF7D-C6E55DE48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267200"/>
            <a:ext cx="4419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 startAt="2"/>
            </a:pPr>
            <a:r>
              <a:rPr lang="en-US" altLang="en-US" sz="2000"/>
              <a:t>This is a perpetual-motion machine of the first kind.  According to the first law of thermodynamics, you can never get out more energy in work than you put in as heat.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8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FE43C11-7FED-403F-B69C-79AFA2821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39775"/>
            <a:ext cx="9144000" cy="1066800"/>
          </a:xfrm>
        </p:spPr>
        <p:txBody>
          <a:bodyPr/>
          <a:lstStyle/>
          <a:p>
            <a:pPr algn="l" eaLnBrk="1" hangingPunct="1"/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Is it possible for a heat pump to operate as shown in the following diagram?</a:t>
            </a:r>
            <a:endParaRPr lang="en-US" altLang="en-US" sz="4000">
              <a:solidFill>
                <a:srgbClr val="EFFF5D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132E4E21-ABAB-442A-B2BA-6FF0D698D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9800"/>
            <a:ext cx="4953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600" indent="-5334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52600" indent="-3810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9800" indent="-3810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670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242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814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38600" indent="-3810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Yes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No, not ever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Only if it is a Carnot engine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400">
                <a:latin typeface="Comic Sans MS" panose="030F0702030302020204" pitchFamily="66" charset="0"/>
              </a:rPr>
              <a:t>It depends</a:t>
            </a:r>
            <a:endParaRPr lang="en-US" altLang="en-US" sz="2000">
              <a:latin typeface="Comic Sans MS" panose="030F0702030302020204" pitchFamily="66" charset="0"/>
            </a:endParaRPr>
          </a:p>
        </p:txBody>
      </p:sp>
      <p:pic>
        <p:nvPicPr>
          <p:cNvPr id="102404" name="Picture 6" descr="11_p227c">
            <a:extLst>
              <a:ext uri="{FF2B5EF4-FFF2-40B4-BE49-F238E27FC236}">
                <a16:creationId xmlns:a16="http://schemas.microsoft.com/office/drawing/2014/main" id="{C35A8189-445E-41E5-AFC6-A8C6A932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905000"/>
            <a:ext cx="42068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0999" name="Text Box 7">
            <a:extLst>
              <a:ext uri="{FF2B5EF4-FFF2-40B4-BE49-F238E27FC236}">
                <a16:creationId xmlns:a16="http://schemas.microsoft.com/office/drawing/2014/main" id="{3E9763D9-0DE9-40C2-A854-C2B12F25A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267200"/>
            <a:ext cx="44196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tx2"/>
              </a:buClr>
              <a:buFont typeface="Arial" panose="020B0604020202020204" pitchFamily="34" charset="0"/>
              <a:buAutoNum type="alphaLcParenR"/>
            </a:pPr>
            <a:r>
              <a:rPr lang="en-US" altLang="en-US" sz="2000"/>
              <a:t>This diagram is correct!!!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More heat is transferred to the hot reservoir than is taken in from the cold one, with work being done.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62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0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0999" grpId="0" build="p"/>
      <p:bldP spid="1620999" grpId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406C7238-4FBB-44E2-AB04-968F10AA2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Thermal Power Plants and Energy Resources</a:t>
            </a:r>
          </a:p>
        </p:txBody>
      </p:sp>
      <p:sp>
        <p:nvSpPr>
          <p:cNvPr id="1539075" name="Rectangle 3">
            <a:extLst>
              <a:ext uri="{FF2B5EF4-FFF2-40B4-BE49-F238E27FC236}">
                <a16:creationId xmlns:a16="http://schemas.microsoft.com/office/drawing/2014/main" id="{66BD4FAE-F1F1-4F64-9171-45D3B4B8AF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40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/>
              <a:t>The most common way of producing electric power in this country is a </a:t>
            </a:r>
            <a:r>
              <a:rPr lang="en-US" altLang="en-US" sz="2800" b="1" i="1">
                <a:solidFill>
                  <a:schemeClr val="accent1"/>
                </a:solidFill>
              </a:rPr>
              <a:t>thermal power plant</a:t>
            </a:r>
            <a:r>
              <a:rPr lang="en-US" altLang="en-US" sz="2800"/>
              <a:t> that uses some form of heat engine, whether fueled by </a:t>
            </a:r>
            <a:r>
              <a:rPr lang="en-US" altLang="en-US" sz="2800">
                <a:solidFill>
                  <a:srgbClr val="FFBF8A"/>
                </a:solidFill>
              </a:rPr>
              <a:t>coal</a:t>
            </a:r>
            <a:r>
              <a:rPr lang="en-US" altLang="en-US" sz="2800"/>
              <a:t>, </a:t>
            </a:r>
            <a:r>
              <a:rPr lang="en-US" altLang="en-US" sz="2800">
                <a:solidFill>
                  <a:srgbClr val="FFBF8A"/>
                </a:solidFill>
              </a:rPr>
              <a:t>oil</a:t>
            </a:r>
            <a:r>
              <a:rPr lang="en-US" altLang="en-US" sz="2800"/>
              <a:t>, or </a:t>
            </a:r>
            <a:r>
              <a:rPr lang="en-US" altLang="en-US" sz="2800">
                <a:solidFill>
                  <a:srgbClr val="FFBF8A"/>
                </a:solidFill>
              </a:rPr>
              <a:t>natural gas</a:t>
            </a:r>
            <a:r>
              <a:rPr lang="en-US" altLang="en-US" sz="2800"/>
              <a:t> (fossil fuels).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/>
              <a:t>Thermodynamics plays an extremely important role in any discussion of the use of energy.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/>
              <a:t>As worldwide economic development continues and fossil-fuel resources are depleted, questions of the optimal uses of energy resources become critical.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 i="1">
                <a:solidFill>
                  <a:srgbClr val="FFFE9A"/>
                </a:solidFill>
              </a:rPr>
              <a:t>Wise decisions depend on the participation of an informed, scientifically literate citizenry.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075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8E68308-9494-47F9-B866-F589897E1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Thermal-Electric Power Plant</a:t>
            </a:r>
          </a:p>
        </p:txBody>
      </p:sp>
      <p:sp>
        <p:nvSpPr>
          <p:cNvPr id="1697795" name="Rectangle 3">
            <a:extLst>
              <a:ext uri="{FF2B5EF4-FFF2-40B4-BE49-F238E27FC236}">
                <a16:creationId xmlns:a16="http://schemas.microsoft.com/office/drawing/2014/main" id="{818F03DA-CB4B-4EF1-8248-BC579E40B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Tx/>
              <a:buFont typeface="Arial" panose="020B0604020202020204" pitchFamily="34" charset="0"/>
              <a:buAutoNum type="arabicPeriod"/>
            </a:pPr>
            <a:r>
              <a:rPr lang="en-US" altLang="en-US" sz="2800">
                <a:solidFill>
                  <a:srgbClr val="FFFEC9"/>
                </a:solidFill>
              </a:rPr>
              <a:t>Fossil fuel (coal, oil, natural gas) is burned to release heat that causes the temperature of water and steam to increase.</a:t>
            </a:r>
          </a:p>
        </p:txBody>
      </p:sp>
      <p:pic>
        <p:nvPicPr>
          <p:cNvPr id="106500" name="Picture 7">
            <a:extLst>
              <a:ext uri="{FF2B5EF4-FFF2-40B4-BE49-F238E27FC236}">
                <a16:creationId xmlns:a16="http://schemas.microsoft.com/office/drawing/2014/main" id="{DDE43172-821B-4670-889C-EBE6FB71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3048000"/>
            <a:ext cx="85486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7795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D4FEC94-6E67-4770-9E15-3728449FE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Thermal-Electric Power Plant</a:t>
            </a:r>
          </a:p>
        </p:txBody>
      </p:sp>
      <p:sp>
        <p:nvSpPr>
          <p:cNvPr id="1699843" name="Rectangle 3">
            <a:extLst>
              <a:ext uri="{FF2B5EF4-FFF2-40B4-BE49-F238E27FC236}">
                <a16:creationId xmlns:a16="http://schemas.microsoft.com/office/drawing/2014/main" id="{B78FD5E8-2663-46A7-948E-A0345C183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rgbClr val="FFFEC9"/>
              </a:buClr>
              <a:buFont typeface="Arial" panose="020B0604020202020204" pitchFamily="34" charset="0"/>
              <a:buAutoNum type="arabicPeriod" startAt="2"/>
            </a:pPr>
            <a:r>
              <a:rPr lang="en-US" altLang="en-US" sz="2800">
                <a:solidFill>
                  <a:srgbClr val="FFFEC9"/>
                </a:solidFill>
              </a:rPr>
              <a:t>Hot steam is run through a turbine (a heat engine) that turns a shaft connected to an electric generator.</a:t>
            </a:r>
          </a:p>
        </p:txBody>
      </p:sp>
      <p:pic>
        <p:nvPicPr>
          <p:cNvPr id="108548" name="Picture 5">
            <a:extLst>
              <a:ext uri="{FF2B5EF4-FFF2-40B4-BE49-F238E27FC236}">
                <a16:creationId xmlns:a16="http://schemas.microsoft.com/office/drawing/2014/main" id="{62B10560-99F4-4CAF-8F64-019BDD89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3048000"/>
            <a:ext cx="85486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9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43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EA7C14EF-E0FB-4257-B1C6-7AD57A4C58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Thermal-Electric Power Plant</a:t>
            </a:r>
          </a:p>
        </p:txBody>
      </p:sp>
      <p:sp>
        <p:nvSpPr>
          <p:cNvPr id="1701891" name="Rectangle 3">
            <a:extLst>
              <a:ext uri="{FF2B5EF4-FFF2-40B4-BE49-F238E27FC236}">
                <a16:creationId xmlns:a16="http://schemas.microsoft.com/office/drawing/2014/main" id="{4878D39A-32CE-4BE7-AC22-B5351EC5F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rgbClr val="FFFEC9"/>
              </a:buClr>
              <a:buFont typeface="Arial" panose="020B0604020202020204" pitchFamily="34" charset="0"/>
              <a:buAutoNum type="arabicPeriod" startAt="3"/>
            </a:pPr>
            <a:r>
              <a:rPr lang="en-US" altLang="en-US" sz="2800">
                <a:solidFill>
                  <a:srgbClr val="FFFEC9"/>
                </a:solidFill>
              </a:rPr>
              <a:t>Electricity is transmitted through power lines to consumers.</a:t>
            </a:r>
          </a:p>
        </p:txBody>
      </p:sp>
      <p:pic>
        <p:nvPicPr>
          <p:cNvPr id="110596" name="Picture 5">
            <a:extLst>
              <a:ext uri="{FF2B5EF4-FFF2-40B4-BE49-F238E27FC236}">
                <a16:creationId xmlns:a16="http://schemas.microsoft.com/office/drawing/2014/main" id="{536774C9-D16D-4BB6-8391-5501BD1B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3048000"/>
            <a:ext cx="85486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1891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130" name="Rectangle 2">
            <a:extLst>
              <a:ext uri="{FF2B5EF4-FFF2-40B4-BE49-F238E27FC236}">
                <a16:creationId xmlns:a16="http://schemas.microsoft.com/office/drawing/2014/main" id="{6182CF27-DB6B-4066-A823-911A92F1C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533400"/>
            <a:ext cx="8686800" cy="5715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/>
              <a:t>In practice, only about half the thermal energy released in burning coal or oil is converted to mechanical work or electrical energy.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The rest must be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released into the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environment at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temperatures too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low for running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en-US" sz="2800"/>
              <a:t>	heat engines.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Cooling towers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transfer this waste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heat into the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atmosphere, or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heated water is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800"/>
              <a:t>	released into a river.</a:t>
            </a:r>
          </a:p>
        </p:txBody>
      </p:sp>
      <p:pic>
        <p:nvPicPr>
          <p:cNvPr id="112643" name="Picture 3">
            <a:extLst>
              <a:ext uri="{FF2B5EF4-FFF2-40B4-BE49-F238E27FC236}">
                <a16:creationId xmlns:a16="http://schemas.microsoft.com/office/drawing/2014/main" id="{E6A2319D-5FB0-47F5-9820-9D32906AF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524125"/>
            <a:ext cx="495617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12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12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12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12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71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1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12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12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12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712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12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712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12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213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44CD6ABA-46DC-4827-ABCD-FCDDCCD15C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8001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Alternatives to Fossil Fuels</a:t>
            </a:r>
          </a:p>
        </p:txBody>
      </p:sp>
      <p:sp>
        <p:nvSpPr>
          <p:cNvPr id="1716227" name="Rectangle 3">
            <a:extLst>
              <a:ext uri="{FF2B5EF4-FFF2-40B4-BE49-F238E27FC236}">
                <a16:creationId xmlns:a16="http://schemas.microsoft.com/office/drawing/2014/main" id="{157752EA-33C8-4642-81A2-446722CEC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40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 b="1"/>
              <a:t>Nuclear power plants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Lower thermal efficiencies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More heat released into environment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No carbon dioxide and other greenhouse gases released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Nuclear waste must be processed and disposed of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1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1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1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1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1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1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1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1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1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1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1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6227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275" name="Rectangle 3">
            <a:extLst>
              <a:ext uri="{FF2B5EF4-FFF2-40B4-BE49-F238E27FC236}">
                <a16:creationId xmlns:a16="http://schemas.microsoft.com/office/drawing/2014/main" id="{47978329-8854-4160-8486-666BA0CC7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381000"/>
            <a:ext cx="9144000" cy="2286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 b="1"/>
              <a:t>Geothermal Energy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Heat from the interior of the earth, such as hot springs and geysers.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Water temperature not hot enough to yield a high efficiency</a:t>
            </a:r>
          </a:p>
        </p:txBody>
      </p:sp>
      <p:pic>
        <p:nvPicPr>
          <p:cNvPr id="116739" name="Picture 4">
            <a:extLst>
              <a:ext uri="{FF2B5EF4-FFF2-40B4-BE49-F238E27FC236}">
                <a16:creationId xmlns:a16="http://schemas.microsoft.com/office/drawing/2014/main" id="{10571CDE-2AC9-43BC-9A7D-E0872DC0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2057400"/>
            <a:ext cx="6334125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740" name="Rectangle 6">
            <a:extLst>
              <a:ext uri="{FF2B5EF4-FFF2-40B4-BE49-F238E27FC236}">
                <a16:creationId xmlns:a16="http://schemas.microsoft.com/office/drawing/2014/main" id="{0C652D8C-ADC5-4FC4-9111-B370A1A32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2286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   Geysers Power Plant in California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8275" grpId="0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22" name="Rectangle 2">
            <a:extLst>
              <a:ext uri="{FF2B5EF4-FFF2-40B4-BE49-F238E27FC236}">
                <a16:creationId xmlns:a16="http://schemas.microsoft.com/office/drawing/2014/main" id="{88EFEA1C-477E-4CB0-9B32-A4AE384BD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381000"/>
            <a:ext cx="9144000" cy="2286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800" b="1"/>
              <a:t>Sun as energy source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Warm ocean currents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400" i="1">
                <a:solidFill>
                  <a:srgbClr val="FFFE9A"/>
                </a:solidFill>
              </a:rPr>
              <a:t>Solar power</a:t>
            </a:r>
          </a:p>
        </p:txBody>
      </p:sp>
      <p:sp>
        <p:nvSpPr>
          <p:cNvPr id="118787" name="Rectangle 4">
            <a:extLst>
              <a:ext uri="{FF2B5EF4-FFF2-40B4-BE49-F238E27FC236}">
                <a16:creationId xmlns:a16="http://schemas.microsoft.com/office/drawing/2014/main" id="{D6179E32-8264-4F6E-BE08-3FDBBE6DF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19400"/>
            <a:ext cx="2286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8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Mirrors focus sunlight to heat a central boiler at a solar-thermal power plant </a:t>
            </a:r>
          </a:p>
        </p:txBody>
      </p:sp>
      <p:pic>
        <p:nvPicPr>
          <p:cNvPr id="118788" name="Picture 5">
            <a:extLst>
              <a:ext uri="{FF2B5EF4-FFF2-40B4-BE49-F238E27FC236}">
                <a16:creationId xmlns:a16="http://schemas.microsoft.com/office/drawing/2014/main" id="{78392236-5E4F-4CB7-BC8C-BC895E99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43075"/>
            <a:ext cx="6934200" cy="445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2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2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2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2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2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2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2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22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411" name="Rectangle 3">
            <a:extLst>
              <a:ext uri="{FF2B5EF4-FFF2-40B4-BE49-F238E27FC236}">
                <a16:creationId xmlns:a16="http://schemas.microsoft.com/office/drawing/2014/main" id="{E52CC64D-4A9C-47CA-BC73-CD97AB539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9144000" cy="2667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We can then plot the pressure of a gas as a function of the temperature.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The curves for different gases or amounts are all straight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</a:rPr>
              <a:t>When these lines are extended backward to zero pressure, they all intersect at the same temperature, </a:t>
            </a:r>
            <a:r>
              <a:rPr lang="en-US" altLang="en-US" sz="2400" b="1">
                <a:solidFill>
                  <a:schemeClr val="accent1"/>
                </a:solidFill>
              </a:rPr>
              <a:t>-</a:t>
            </a:r>
            <a:r>
              <a:rPr lang="en-US" altLang="en-US" sz="2400" b="1" i="1">
                <a:solidFill>
                  <a:schemeClr val="accent1"/>
                </a:solidFill>
              </a:rPr>
              <a:t>273.2</a:t>
            </a:r>
            <a:r>
              <a:rPr lang="en-US" altLang="en-US" sz="2400" b="1">
                <a:solidFill>
                  <a:schemeClr val="accent1"/>
                </a:solidFill>
                <a:sym typeface="Symbol" panose="05050102010706020507" pitchFamily="18" charset="2"/>
              </a:rPr>
              <a:t></a:t>
            </a:r>
            <a:r>
              <a:rPr lang="en-US" altLang="en-US" sz="2400" b="1" i="1">
                <a:solidFill>
                  <a:schemeClr val="accent1"/>
                </a:solidFill>
                <a:sym typeface="Symbol" panose="05050102010706020507" pitchFamily="18" charset="2"/>
              </a:rPr>
              <a:t>C</a:t>
            </a:r>
            <a:r>
              <a:rPr lang="en-US" altLang="en-US" sz="2400">
                <a:solidFill>
                  <a:srgbClr val="FFFEC9"/>
                </a:solidFill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FFFEC9"/>
                </a:solidFill>
                <a:sym typeface="Symbol" panose="05050102010706020507" pitchFamily="18" charset="2"/>
              </a:rPr>
              <a:t>Since negative pressure has no meaning, this suggests that the temperature can never get lower than </a:t>
            </a:r>
            <a:r>
              <a:rPr lang="en-US" altLang="en-US" sz="2400" b="1">
                <a:solidFill>
                  <a:schemeClr val="accent1"/>
                </a:solidFill>
              </a:rPr>
              <a:t>-</a:t>
            </a:r>
            <a:r>
              <a:rPr lang="en-US" altLang="en-US" sz="2400" b="1" i="1">
                <a:solidFill>
                  <a:schemeClr val="accent1"/>
                </a:solidFill>
              </a:rPr>
              <a:t>273.2</a:t>
            </a:r>
            <a:r>
              <a:rPr lang="en-US" altLang="en-US" sz="2400" b="1">
                <a:solidFill>
                  <a:schemeClr val="accent1"/>
                </a:solidFill>
                <a:sym typeface="Symbol" panose="05050102010706020507" pitchFamily="18" charset="2"/>
              </a:rPr>
              <a:t></a:t>
            </a:r>
            <a:r>
              <a:rPr lang="en-US" altLang="en-US" sz="2400" b="1" i="1">
                <a:solidFill>
                  <a:schemeClr val="accent1"/>
                </a:solidFill>
                <a:sym typeface="Symbol" panose="05050102010706020507" pitchFamily="18" charset="2"/>
              </a:rPr>
              <a:t>C</a:t>
            </a:r>
            <a:r>
              <a:rPr lang="en-US" altLang="en-US" sz="2400">
                <a:solidFill>
                  <a:srgbClr val="FFFEC9"/>
                </a:solidFill>
                <a:sym typeface="Symbol" panose="05050102010706020507" pitchFamily="18" charset="2"/>
              </a:rPr>
              <a:t>, or </a:t>
            </a:r>
            <a:r>
              <a:rPr lang="en-US" altLang="en-US" sz="2400" b="1" i="1">
                <a:solidFill>
                  <a:schemeClr val="accent1"/>
                </a:solidFill>
                <a:sym typeface="Symbol" panose="05050102010706020507" pitchFamily="18" charset="2"/>
              </a:rPr>
              <a:t>0 K (kelvin)</a:t>
            </a:r>
            <a:r>
              <a:rPr lang="en-US" altLang="en-US" sz="2400">
                <a:solidFill>
                  <a:srgbClr val="FFFEC9"/>
                </a:solidFill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6B54ABDD-AFF3-4FE5-9F93-728F0447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5540375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53415" name="Object 7">
            <a:extLst>
              <a:ext uri="{FF2B5EF4-FFF2-40B4-BE49-F238E27FC236}">
                <a16:creationId xmlns:a16="http://schemas.microsoft.com/office/drawing/2014/main" id="{20257D20-7440-4ECC-9A7F-3C95A50287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352800"/>
          <a:ext cx="22780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5" imgW="965200" imgH="177800" progId="Equation.3">
                  <p:embed/>
                </p:oleObj>
              </mc:Choice>
              <mc:Fallback>
                <p:oleObj name="Equation" r:id="rId5" imgW="965200" imgH="177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52800"/>
                        <a:ext cx="2278063" cy="420688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5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5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5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5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85" decel="100000"/>
                                        <p:tgtEl>
                                          <p:spTgt spid="15534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85" decel="100000"/>
                                        <p:tgtEl>
                                          <p:spTgt spid="155341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5341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8" dur="385" fill="hold"/>
                                        <p:tgtEl>
                                          <p:spTgt spid="1553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53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0" dur="385" fill="hold"/>
                                        <p:tgtEl>
                                          <p:spTgt spid="1553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53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3411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458" name="Rectangle 2">
            <a:extLst>
              <a:ext uri="{FF2B5EF4-FFF2-40B4-BE49-F238E27FC236}">
                <a16:creationId xmlns:a16="http://schemas.microsoft.com/office/drawing/2014/main" id="{03CBD793-626D-4FE9-882D-79A83CF33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381000"/>
            <a:ext cx="8839200" cy="2667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3600">
                <a:solidFill>
                  <a:srgbClr val="EFFF5D"/>
                </a:solidFill>
                <a:latin typeface="Comic Sans MS" panose="030F0702030302020204" pitchFamily="66" charset="0"/>
              </a:rPr>
              <a:t>Can anything ever get </a:t>
            </a:r>
            <a:r>
              <a:rPr lang="en-US" altLang="en-US" sz="3600" b="1" i="1">
                <a:solidFill>
                  <a:srgbClr val="EFFF5D"/>
                </a:solidFill>
                <a:latin typeface="Comic Sans MS" panose="030F0702030302020204" pitchFamily="66" charset="0"/>
              </a:rPr>
              <a:t>colder</a:t>
            </a:r>
            <a:r>
              <a:rPr lang="en-US" altLang="en-US" sz="3600">
                <a:solidFill>
                  <a:srgbClr val="EFFF5D"/>
                </a:solidFill>
                <a:latin typeface="Comic Sans MS" panose="030F0702030302020204" pitchFamily="66" charset="0"/>
              </a:rPr>
              <a:t> than 0 K?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No.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3600">
                <a:solidFill>
                  <a:srgbClr val="EFFF5D"/>
                </a:solidFill>
                <a:latin typeface="Comic Sans MS" panose="030F0702030302020204" pitchFamily="66" charset="0"/>
              </a:rPr>
              <a:t>Can absolute zero ever be reached?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3200">
                <a:solidFill>
                  <a:srgbClr val="EFFF5D"/>
                </a:solidFill>
                <a:latin typeface="Comic Sans MS" panose="030F0702030302020204" pitchFamily="66" charset="0"/>
              </a:rPr>
              <a:t>No. 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44064ECE-9480-42C9-924A-87AD8360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5540375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412" name="Object 4">
            <a:extLst>
              <a:ext uri="{FF2B5EF4-FFF2-40B4-BE49-F238E27FC236}">
                <a16:creationId xmlns:a16="http://schemas.microsoft.com/office/drawing/2014/main" id="{4606AA46-A497-48F5-8C7E-D2A6C4C43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352800"/>
          <a:ext cx="22780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5" imgW="965200" imgH="177800" progId="Equation.3">
                  <p:embed/>
                </p:oleObj>
              </mc:Choice>
              <mc:Fallback>
                <p:oleObj name="Equation" r:id="rId5" imgW="9652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52800"/>
                        <a:ext cx="2278063" cy="420688"/>
                      </a:xfrm>
                      <a:prstGeom prst="rect">
                        <a:avLst/>
                      </a:prstGeom>
                      <a:solidFill>
                        <a:srgbClr val="EFFF5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5458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DE5EBB0-686A-40A8-A876-4E254845C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6925"/>
            <a:ext cx="7772400" cy="768350"/>
          </a:xfrm>
        </p:spPr>
        <p:txBody>
          <a:bodyPr/>
          <a:lstStyle/>
          <a:p>
            <a:r>
              <a:rPr lang="en-US" altLang="en-US"/>
              <a:t>Fun with Liquid Nitrogen</a:t>
            </a:r>
            <a:endParaRPr lang="en-CA" altLang="en-US"/>
          </a:p>
        </p:txBody>
      </p:sp>
      <p:pic>
        <p:nvPicPr>
          <p:cNvPr id="4" name="KlAl5RHAAns">
            <a:extLst>
              <a:ext uri="{FF2B5EF4-FFF2-40B4-BE49-F238E27FC236}">
                <a16:creationId xmlns:a16="http://schemas.microsoft.com/office/drawing/2014/main" id="{EE02BAEA-B34A-4216-832F-4154F3719F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71A1709-99E0-4A97-9221-C9280932D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96925"/>
            <a:ext cx="8458200" cy="768350"/>
          </a:xfrm>
        </p:spPr>
        <p:txBody>
          <a:bodyPr/>
          <a:lstStyle/>
          <a:p>
            <a:r>
              <a:rPr lang="en-US" altLang="en-US"/>
              <a:t>Even colder…liquid helium</a:t>
            </a:r>
          </a:p>
        </p:txBody>
      </p:sp>
      <p:pic>
        <p:nvPicPr>
          <p:cNvPr id="4" name="9FudzqfpLLs">
            <a:extLst>
              <a:ext uri="{FF2B5EF4-FFF2-40B4-BE49-F238E27FC236}">
                <a16:creationId xmlns:a16="http://schemas.microsoft.com/office/drawing/2014/main" id="{9FC01DBF-17C9-4EE6-9C03-96D38B8BCD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752600"/>
            <a:ext cx="74517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rny">
  <a:themeElements>
    <a:clrScheme name="arny 1">
      <a:dk1>
        <a:srgbClr val="000044"/>
      </a:dk1>
      <a:lt1>
        <a:srgbClr val="FFFFFF"/>
      </a:lt1>
      <a:dk2>
        <a:srgbClr val="000066"/>
      </a:dk2>
      <a:lt2>
        <a:srgbClr val="FFCC00"/>
      </a:lt2>
      <a:accent1>
        <a:srgbClr val="9CE157"/>
      </a:accent1>
      <a:accent2>
        <a:srgbClr val="2663A0"/>
      </a:accent2>
      <a:accent3>
        <a:srgbClr val="AAAAB8"/>
      </a:accent3>
      <a:accent4>
        <a:srgbClr val="DADADA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arny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-64" charset="0"/>
          </a:defRPr>
        </a:defPPr>
      </a:lstStyle>
    </a:lnDef>
  </a:objectDefaults>
  <a:extraClrSchemeLst>
    <a:extraClrScheme>
      <a:clrScheme name="arny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ny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ny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ny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HD:Applications:Microsoft Office 2004:Templates:My Templates:arny.pot</Template>
  <TotalTime>29624</TotalTime>
  <Words>3312</Words>
  <Application>Microsoft Office PowerPoint</Application>
  <PresentationFormat>On-screen Show (4:3)</PresentationFormat>
  <Paragraphs>356</Paragraphs>
  <Slides>59</Slides>
  <Notes>54</Notes>
  <HiddenSlides>0</HiddenSlides>
  <MMClips>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Times New Roman</vt:lpstr>
      <vt:lpstr>Arial</vt:lpstr>
      <vt:lpstr>Arial Black</vt:lpstr>
      <vt:lpstr>Wingdings</vt:lpstr>
      <vt:lpstr>Symbol</vt:lpstr>
      <vt:lpstr>Comic Sans MS</vt:lpstr>
      <vt:lpstr>arny</vt:lpstr>
      <vt:lpstr>Microsoft Equation</vt:lpstr>
      <vt:lpstr>MathType 5.0 Equation</vt:lpstr>
      <vt:lpstr>Temperature and Heat</vt:lpstr>
      <vt:lpstr>Temperature and Its Measurement</vt:lpstr>
      <vt:lpstr>PowerPoint Presentation</vt:lpstr>
      <vt:lpstr>PowerPoint Presentation</vt:lpstr>
      <vt:lpstr>What is absolute zero?</vt:lpstr>
      <vt:lpstr>PowerPoint Presentation</vt:lpstr>
      <vt:lpstr>PowerPoint Presentation</vt:lpstr>
      <vt:lpstr>Fun with Liquid Nitrogen</vt:lpstr>
      <vt:lpstr>Even colder…liquid helium</vt:lpstr>
      <vt:lpstr>Heat and Specific Heat Capacity</vt:lpstr>
      <vt:lpstr>Heat and Specific Heat Capacity</vt:lpstr>
      <vt:lpstr>PowerPoint Presentation</vt:lpstr>
      <vt:lpstr>James Prescott Joule</vt:lpstr>
      <vt:lpstr>Joule’s Experiment  and the First Law of Thermodynamics</vt:lpstr>
      <vt:lpstr>Joule’s Experiment  and the First Law of Thermodynamics</vt:lpstr>
      <vt:lpstr>Joule’s Experiment  and the First Law of Thermodynamics</vt:lpstr>
      <vt:lpstr>The Flow of Heat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heat-flow processes are involved in the greenhouse effect?</vt:lpstr>
      <vt:lpstr>Leidenfrost Effect</vt:lpstr>
      <vt:lpstr>Heat Engines and the Second Law of Thermodynamics</vt:lpstr>
      <vt:lpstr>The laws of thermodynamics</vt:lpstr>
      <vt:lpstr>Advances in Solar Energy</vt:lpstr>
      <vt:lpstr>Heat Engines</vt:lpstr>
      <vt:lpstr>Heat Engines</vt:lpstr>
      <vt:lpstr>Heat Engine Example</vt:lpstr>
      <vt:lpstr>Heat Engines</vt:lpstr>
      <vt:lpstr>Efficiency</vt:lpstr>
      <vt:lpstr>A heat engine takes in 1200 J of heat from the high-temperature heat source in each cycle, and does 400 J of work in each cycle.  What is the efficiency of this engine?</vt:lpstr>
      <vt:lpstr>Carnot Engine</vt:lpstr>
      <vt:lpstr>Carnot Engine and Carnot Cycle</vt:lpstr>
      <vt:lpstr>Carnot Efficiency</vt:lpstr>
      <vt:lpstr>A steam turbine takes in steam at a temperature of 400C and releases steam to the condenser at a temperature of 120C.  What is the Carnot efficiency for this engine?</vt:lpstr>
      <vt:lpstr>Second Law of Thermodynamics</vt:lpstr>
      <vt:lpstr>Refrigerators, Heat Pumps, and Entropy</vt:lpstr>
      <vt:lpstr>PowerPoint Presentation</vt:lpstr>
      <vt:lpstr>Refrigerators  and Heat Pumps</vt:lpstr>
      <vt:lpstr>Another Statement of The Second Law of Thermodynamics</vt:lpstr>
      <vt:lpstr>Entropy</vt:lpstr>
      <vt:lpstr>PowerPoint Presentation</vt:lpstr>
      <vt:lpstr>A Third Statement of The Second Law of Thermodynamics</vt:lpstr>
      <vt:lpstr>PowerPoint Presentation</vt:lpstr>
      <vt:lpstr>Perpetual Motion and Energy Fluids</vt:lpstr>
      <vt:lpstr>PowerPoint Presentation</vt:lpstr>
      <vt:lpstr>Is it possible for a heat engine to operate as shown in the following diagram?</vt:lpstr>
      <vt:lpstr>Is it possible for a heat engine to operate as shown in the following diagram?</vt:lpstr>
      <vt:lpstr>Is it possible for a heat pump to operate as shown in the following diagram?</vt:lpstr>
      <vt:lpstr>Thermal Power Plants and Energy Resources</vt:lpstr>
      <vt:lpstr>Thermal-Electric Power Plant</vt:lpstr>
      <vt:lpstr>Thermal-Electric Power Plant</vt:lpstr>
      <vt:lpstr>Thermal-Electric Power Plant</vt:lpstr>
      <vt:lpstr>PowerPoint Presentation</vt:lpstr>
      <vt:lpstr>Alternatives to Fossil Fuels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</dc:title>
  <dc:subject>Griffith Physics 7th</dc:subject>
  <dc:creator>edited by Brian Carter</dc:creator>
  <cp:lastModifiedBy>cloudconvert_8</cp:lastModifiedBy>
  <cp:revision>112</cp:revision>
  <cp:lastPrinted>2006-03-07T20:21:09Z</cp:lastPrinted>
  <dcterms:created xsi:type="dcterms:W3CDTF">2006-01-07T22:20:33Z</dcterms:created>
  <dcterms:modified xsi:type="dcterms:W3CDTF">2025-02-11T18:12:07Z</dcterms:modified>
</cp:coreProperties>
</file>